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6858000" cy="9144000"/>
  <p:embeddedFontLst>
    <p:embeddedFont>
      <p:font typeface="Aileron" panose="020B0604020202020204" charset="0"/>
      <p:regular r:id="rId44"/>
    </p:embeddedFont>
    <p:embeddedFont>
      <p:font typeface="Aileron Bold" panose="020B0604020202020204" charset="0"/>
      <p:regular r:id="rId45"/>
    </p:embeddedFont>
    <p:embeddedFont>
      <p:font typeface="Anton" panose="020F0502020204030204" pitchFamily="2" charset="0"/>
      <p:regular r:id="rId46"/>
    </p:embeddedFont>
    <p:embeddedFont>
      <p:font typeface="Fraunces" panose="020B0604020202020204" charset="0"/>
      <p:regular r:id="rId47"/>
    </p:embeddedFont>
    <p:embeddedFont>
      <p:font typeface="Gagalin" panose="020B0604020202020204" charset="0"/>
      <p:regular r:id="rId48"/>
    </p:embeddedFont>
    <p:embeddedFont>
      <p:font typeface="IBM Plex Sans" panose="020F0502020204030204" pitchFamily="34" charset="0"/>
      <p:regular r:id="rId49"/>
    </p:embeddedFont>
    <p:embeddedFont>
      <p:font typeface="League Spartan" panose="020B0604020202020204" charset="0"/>
      <p:regular r:id="rId50"/>
    </p:embeddedFont>
    <p:embeddedFont>
      <p:font typeface="Open Sans 1" panose="020B0604020202020204" charset="0"/>
      <p:regular r:id="rId51"/>
    </p:embeddedFont>
    <p:embeddedFont>
      <p:font typeface="Open Sans 1 Bol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7.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28.sv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538179" y="2382258"/>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59257" y="371223"/>
            <a:ext cx="4037306" cy="1510047"/>
          </a:xfrm>
          <a:custGeom>
            <a:avLst/>
            <a:gdLst/>
            <a:ahLst/>
            <a:cxnLst/>
            <a:rect l="l" t="t" r="r" b="b"/>
            <a:pathLst>
              <a:path w="4037306" h="1510047">
                <a:moveTo>
                  <a:pt x="0" y="0"/>
                </a:moveTo>
                <a:lnTo>
                  <a:pt x="4037306" y="0"/>
                </a:lnTo>
                <a:lnTo>
                  <a:pt x="4037306" y="1510047"/>
                </a:lnTo>
                <a:lnTo>
                  <a:pt x="0" y="1510047"/>
                </a:lnTo>
                <a:lnTo>
                  <a:pt x="0" y="0"/>
                </a:lnTo>
                <a:close/>
              </a:path>
            </a:pathLst>
          </a:custGeom>
          <a:blipFill>
            <a:blip r:embed="rId5"/>
            <a:stretch>
              <a:fillRect/>
            </a:stretch>
          </a:blipFill>
          <a:ln cap="sq">
            <a:noFill/>
            <a:prstDash val="solid"/>
            <a:miter/>
          </a:ln>
        </p:spPr>
      </p:sp>
      <p:sp>
        <p:nvSpPr>
          <p:cNvPr id="5" name="TextBox 5"/>
          <p:cNvSpPr txBox="1"/>
          <p:nvPr/>
        </p:nvSpPr>
        <p:spPr>
          <a:xfrm>
            <a:off x="820366" y="3729714"/>
            <a:ext cx="14236579" cy="3566160"/>
          </a:xfrm>
          <a:prstGeom prst="rect">
            <a:avLst/>
          </a:prstGeom>
        </p:spPr>
        <p:txBody>
          <a:bodyPr lIns="0" tIns="0" rIns="0" bIns="0" rtlCol="0" anchor="t">
            <a:spAutoFit/>
          </a:bodyPr>
          <a:lstStyle/>
          <a:p>
            <a:pPr algn="l">
              <a:lnSpc>
                <a:spcPts val="9270"/>
              </a:lnSpc>
            </a:pPr>
            <a:r>
              <a:rPr lang="en-US" sz="9000">
                <a:solidFill>
                  <a:srgbClr val="F8F8F8"/>
                </a:solidFill>
                <a:latin typeface="Gagalin"/>
                <a:ea typeface="Gagalin"/>
                <a:cs typeface="Gagalin"/>
                <a:sym typeface="Gagalin"/>
              </a:rPr>
              <a:t>DÉPLOIEMENT D’UNE APPLICATION DE GESTION DES STOCKS ET DES VENTES</a:t>
            </a:r>
          </a:p>
        </p:txBody>
      </p:sp>
      <p:grpSp>
        <p:nvGrpSpPr>
          <p:cNvPr id="6" name="Group 6"/>
          <p:cNvGrpSpPr/>
          <p:nvPr/>
        </p:nvGrpSpPr>
        <p:grpSpPr>
          <a:xfrm>
            <a:off x="15056945" y="7489671"/>
            <a:ext cx="3075191" cy="2641466"/>
            <a:chOff x="0" y="0"/>
            <a:chExt cx="4100255" cy="3521954"/>
          </a:xfrm>
        </p:grpSpPr>
        <p:sp>
          <p:nvSpPr>
            <p:cNvPr id="7" name="TextBox 7"/>
            <p:cNvSpPr txBox="1"/>
            <p:nvPr/>
          </p:nvSpPr>
          <p:spPr>
            <a:xfrm>
              <a:off x="0" y="3037544"/>
              <a:ext cx="4100255" cy="484410"/>
            </a:xfrm>
            <a:prstGeom prst="rect">
              <a:avLst/>
            </a:prstGeom>
          </p:spPr>
          <p:txBody>
            <a:bodyPr lIns="0" tIns="0" rIns="0" bIns="0" rtlCol="0" anchor="t">
              <a:spAutoFit/>
            </a:bodyPr>
            <a:lstStyle/>
            <a:p>
              <a:pPr algn="r">
                <a:lnSpc>
                  <a:spcPts val="3075"/>
                </a:lnSpc>
              </a:pPr>
              <a:r>
                <a:rPr lang="en-US" sz="2196">
                  <a:solidFill>
                    <a:srgbClr val="F8F8F8"/>
                  </a:solidFill>
                  <a:latin typeface="Gagalin"/>
                  <a:ea typeface="Gagalin"/>
                  <a:cs typeface="Gagalin"/>
                  <a:sym typeface="Gagalin"/>
                </a:rPr>
                <a:t>le 10/01/25</a:t>
              </a:r>
            </a:p>
          </p:txBody>
        </p:sp>
        <p:sp>
          <p:nvSpPr>
            <p:cNvPr id="8" name="TextBox 8"/>
            <p:cNvSpPr txBox="1"/>
            <p:nvPr/>
          </p:nvSpPr>
          <p:spPr>
            <a:xfrm>
              <a:off x="0" y="-28575"/>
              <a:ext cx="4100255" cy="426280"/>
            </a:xfrm>
            <a:prstGeom prst="rect">
              <a:avLst/>
            </a:prstGeom>
          </p:spPr>
          <p:txBody>
            <a:bodyPr lIns="0" tIns="0" rIns="0" bIns="0" rtlCol="0" anchor="t">
              <a:spAutoFit/>
            </a:bodyPr>
            <a:lstStyle/>
            <a:p>
              <a:pPr marL="0" lvl="0" indent="0" algn="r">
                <a:lnSpc>
                  <a:spcPts val="2617"/>
                </a:lnSpc>
                <a:spcBef>
                  <a:spcPct val="0"/>
                </a:spcBef>
              </a:pPr>
              <a:r>
                <a:rPr lang="en-US" sz="2013" u="none" spc="175">
                  <a:solidFill>
                    <a:srgbClr val="F8F8F8"/>
                  </a:solidFill>
                  <a:latin typeface="Gagalin"/>
                  <a:ea typeface="Gagalin"/>
                  <a:cs typeface="Gagalin"/>
                  <a:sym typeface="Gagalin"/>
                </a:rPr>
                <a:t>PRÉSENTÉE PAR</a:t>
              </a:r>
            </a:p>
          </p:txBody>
        </p:sp>
        <p:sp>
          <p:nvSpPr>
            <p:cNvPr id="9" name="TextBox 9"/>
            <p:cNvSpPr txBox="1"/>
            <p:nvPr/>
          </p:nvSpPr>
          <p:spPr>
            <a:xfrm>
              <a:off x="0" y="469227"/>
              <a:ext cx="4100255" cy="1525810"/>
            </a:xfrm>
            <a:prstGeom prst="rect">
              <a:avLst/>
            </a:prstGeom>
          </p:spPr>
          <p:txBody>
            <a:bodyPr lIns="0" tIns="0" rIns="0" bIns="0" rtlCol="0" anchor="t">
              <a:spAutoFit/>
            </a:bodyPr>
            <a:lstStyle/>
            <a:p>
              <a:pPr algn="r">
                <a:lnSpc>
                  <a:spcPts val="3075"/>
                </a:lnSpc>
              </a:pPr>
              <a:r>
                <a:rPr lang="en-US" sz="2196">
                  <a:solidFill>
                    <a:srgbClr val="F8F8F8"/>
                  </a:solidFill>
                  <a:latin typeface="Gagalin"/>
                  <a:ea typeface="Gagalin"/>
                  <a:cs typeface="Gagalin"/>
                  <a:sym typeface="Gagalin"/>
                </a:rPr>
                <a:t>-Abrini Mohamed</a:t>
              </a:r>
            </a:p>
            <a:p>
              <a:pPr algn="r">
                <a:lnSpc>
                  <a:spcPts val="3075"/>
                </a:lnSpc>
              </a:pPr>
              <a:r>
                <a:rPr lang="en-US" sz="2196">
                  <a:solidFill>
                    <a:srgbClr val="F8F8F8"/>
                  </a:solidFill>
                  <a:latin typeface="Gagalin"/>
                  <a:ea typeface="Gagalin"/>
                  <a:cs typeface="Gagalin"/>
                  <a:sym typeface="Gagalin"/>
                </a:rPr>
                <a:t>-Konate Bachirou</a:t>
              </a:r>
            </a:p>
            <a:p>
              <a:pPr algn="r">
                <a:lnSpc>
                  <a:spcPts val="3075"/>
                </a:lnSpc>
              </a:pPr>
              <a:r>
                <a:rPr lang="en-US" sz="2196">
                  <a:solidFill>
                    <a:srgbClr val="F8F8F8"/>
                  </a:solidFill>
                  <a:latin typeface="Gagalin"/>
                  <a:ea typeface="Gagalin"/>
                  <a:cs typeface="Gagalin"/>
                  <a:sym typeface="Gagalin"/>
                </a:rPr>
                <a:t>-Tahiri Zakaria</a:t>
              </a:r>
            </a:p>
          </p:txBody>
        </p:sp>
      </p:grpSp>
      <p:sp>
        <p:nvSpPr>
          <p:cNvPr id="10" name="TextBox 10"/>
          <p:cNvSpPr txBox="1"/>
          <p:nvPr/>
        </p:nvSpPr>
        <p:spPr>
          <a:xfrm>
            <a:off x="542352" y="8934767"/>
            <a:ext cx="6631941" cy="580390"/>
          </a:xfrm>
          <a:prstGeom prst="rect">
            <a:avLst/>
          </a:prstGeom>
        </p:spPr>
        <p:txBody>
          <a:bodyPr lIns="0" tIns="0" rIns="0" bIns="0" rtlCol="0" anchor="t">
            <a:spAutoFit/>
          </a:bodyPr>
          <a:lstStyle/>
          <a:p>
            <a:pPr algn="l">
              <a:lnSpc>
                <a:spcPts val="4759"/>
              </a:lnSpc>
            </a:pPr>
            <a:r>
              <a:rPr lang="en-US" sz="3399">
                <a:solidFill>
                  <a:srgbClr val="F8F8F8"/>
                </a:solidFill>
                <a:latin typeface="Gagalin"/>
                <a:ea typeface="Gagalin"/>
                <a:cs typeface="Gagalin"/>
                <a:sym typeface="Gagalin"/>
              </a:rPr>
              <a:t>Projet base de données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7862848" y="6344405"/>
            <a:ext cx="1706387" cy="1697080"/>
          </a:xfrm>
          <a:custGeom>
            <a:avLst/>
            <a:gdLst/>
            <a:ahLst/>
            <a:cxnLst/>
            <a:rect l="l" t="t" r="r" b="b"/>
            <a:pathLst>
              <a:path w="1706387" h="1697080">
                <a:moveTo>
                  <a:pt x="0" y="0"/>
                </a:moveTo>
                <a:lnTo>
                  <a:pt x="1706388" y="0"/>
                </a:lnTo>
                <a:lnTo>
                  <a:pt x="1706388" y="1697079"/>
                </a:lnTo>
                <a:lnTo>
                  <a:pt x="0" y="16970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1520231">
            <a:off x="4892594" y="7806593"/>
            <a:ext cx="2127507" cy="2127507"/>
          </a:xfrm>
          <a:custGeom>
            <a:avLst/>
            <a:gdLst/>
            <a:ahLst/>
            <a:cxnLst/>
            <a:rect l="l" t="t" r="r" b="b"/>
            <a:pathLst>
              <a:path w="2127507" h="2127507">
                <a:moveTo>
                  <a:pt x="0" y="0"/>
                </a:moveTo>
                <a:lnTo>
                  <a:pt x="2127507" y="0"/>
                </a:lnTo>
                <a:lnTo>
                  <a:pt x="2127507" y="2127507"/>
                </a:lnTo>
                <a:lnTo>
                  <a:pt x="0" y="21275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703199" y="1692735"/>
            <a:ext cx="14881602" cy="3533440"/>
          </a:xfrm>
          <a:prstGeom prst="rect">
            <a:avLst/>
          </a:prstGeom>
        </p:spPr>
        <p:txBody>
          <a:bodyPr lIns="0" tIns="0" rIns="0" bIns="0" rtlCol="0" anchor="t">
            <a:spAutoFit/>
          </a:bodyPr>
          <a:lstStyle/>
          <a:p>
            <a:pPr algn="l">
              <a:lnSpc>
                <a:spcPts val="13616"/>
              </a:lnSpc>
            </a:pPr>
            <a:r>
              <a:rPr lang="en-US" sz="13219">
                <a:solidFill>
                  <a:srgbClr val="F8F8F8"/>
                </a:solidFill>
                <a:latin typeface="Gagalin"/>
                <a:ea typeface="Gagalin"/>
                <a:cs typeface="Gagalin"/>
                <a:sym typeface="Gagalin"/>
              </a:rPr>
              <a:t>PARTIE </a:t>
            </a:r>
          </a:p>
          <a:p>
            <a:pPr algn="l">
              <a:lnSpc>
                <a:spcPts val="13616"/>
              </a:lnSpc>
            </a:pPr>
            <a:r>
              <a:rPr lang="en-US" sz="13219">
                <a:solidFill>
                  <a:srgbClr val="F8F8F8"/>
                </a:solidFill>
                <a:latin typeface="Gagalin"/>
                <a:ea typeface="Gagalin"/>
                <a:cs typeface="Gagalin"/>
                <a:sym typeface="Gagalin"/>
              </a:rPr>
              <a:t>DEVELOPPEMENT </a:t>
            </a:r>
          </a:p>
        </p:txBody>
      </p:sp>
      <p:sp>
        <p:nvSpPr>
          <p:cNvPr id="7" name="TextBox 7"/>
          <p:cNvSpPr txBox="1"/>
          <p:nvPr/>
        </p:nvSpPr>
        <p:spPr>
          <a:xfrm>
            <a:off x="3213168" y="7069014"/>
            <a:ext cx="11861664" cy="972470"/>
          </a:xfrm>
          <a:prstGeom prst="rect">
            <a:avLst/>
          </a:prstGeom>
        </p:spPr>
        <p:txBody>
          <a:bodyPr lIns="0" tIns="0" rIns="0" bIns="0" rtlCol="0" anchor="t">
            <a:spAutoFit/>
          </a:bodyPr>
          <a:lstStyle/>
          <a:p>
            <a:pPr algn="l">
              <a:lnSpc>
                <a:spcPts val="7314"/>
              </a:lnSpc>
            </a:pPr>
            <a:r>
              <a:rPr lang="en-US" sz="7101">
                <a:solidFill>
                  <a:srgbClr val="F8F8F8"/>
                </a:solidFill>
                <a:latin typeface="League Spartan"/>
                <a:ea typeface="League Spartan"/>
                <a:cs typeface="League Spartan"/>
                <a:sym typeface="League Spartan"/>
              </a:rPr>
              <a:t>PYTHON </a:t>
            </a:r>
          </a:p>
        </p:txBody>
      </p:sp>
      <p:sp>
        <p:nvSpPr>
          <p:cNvPr id="8" name="TextBox 8"/>
          <p:cNvSpPr txBox="1"/>
          <p:nvPr/>
        </p:nvSpPr>
        <p:spPr>
          <a:xfrm>
            <a:off x="2550677" y="8490726"/>
            <a:ext cx="12330730" cy="917419"/>
          </a:xfrm>
          <a:prstGeom prst="rect">
            <a:avLst/>
          </a:prstGeom>
        </p:spPr>
        <p:txBody>
          <a:bodyPr lIns="0" tIns="0" rIns="0" bIns="0" rtlCol="0" anchor="t">
            <a:spAutoFit/>
          </a:bodyPr>
          <a:lstStyle/>
          <a:p>
            <a:pPr algn="l">
              <a:lnSpc>
                <a:spcPts val="6960"/>
              </a:lnSpc>
            </a:pPr>
            <a:r>
              <a:rPr lang="en-US" sz="6757">
                <a:solidFill>
                  <a:srgbClr val="F8F8F8"/>
                </a:solidFill>
                <a:latin typeface="League Spartan"/>
                <a:ea typeface="League Spartan"/>
                <a:cs typeface="League Spartan"/>
                <a:sym typeface="League Spartan"/>
              </a:rPr>
              <a:t>SQL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68950" y="1688014"/>
            <a:ext cx="6741489" cy="8313752"/>
          </a:xfrm>
          <a:custGeom>
            <a:avLst/>
            <a:gdLst/>
            <a:ahLst/>
            <a:cxnLst/>
            <a:rect l="l" t="t" r="r" b="b"/>
            <a:pathLst>
              <a:path w="6741489" h="8313752">
                <a:moveTo>
                  <a:pt x="0" y="0"/>
                </a:moveTo>
                <a:lnTo>
                  <a:pt x="6741489" y="0"/>
                </a:lnTo>
                <a:lnTo>
                  <a:pt x="6741489" y="8313752"/>
                </a:lnTo>
                <a:lnTo>
                  <a:pt x="0" y="8313752"/>
                </a:lnTo>
                <a:lnTo>
                  <a:pt x="0" y="0"/>
                </a:lnTo>
                <a:close/>
              </a:path>
            </a:pathLst>
          </a:custGeom>
          <a:blipFill>
            <a:blip r:embed="rId5"/>
            <a:stretch>
              <a:fillRect r="-4732"/>
            </a:stretch>
          </a:blipFill>
        </p:spPr>
      </p:sp>
      <p:sp>
        <p:nvSpPr>
          <p:cNvPr id="5" name="Freeform 5"/>
          <p:cNvSpPr/>
          <p:nvPr/>
        </p:nvSpPr>
        <p:spPr>
          <a:xfrm>
            <a:off x="8381695" y="1648709"/>
            <a:ext cx="7125213" cy="8353057"/>
          </a:xfrm>
          <a:custGeom>
            <a:avLst/>
            <a:gdLst/>
            <a:ahLst/>
            <a:cxnLst/>
            <a:rect l="l" t="t" r="r" b="b"/>
            <a:pathLst>
              <a:path w="7125213" h="8353057">
                <a:moveTo>
                  <a:pt x="0" y="0"/>
                </a:moveTo>
                <a:lnTo>
                  <a:pt x="7125213" y="0"/>
                </a:lnTo>
                <a:lnTo>
                  <a:pt x="7125213" y="8353057"/>
                </a:lnTo>
                <a:lnTo>
                  <a:pt x="0" y="8353057"/>
                </a:lnTo>
                <a:lnTo>
                  <a:pt x="0" y="0"/>
                </a:lnTo>
                <a:close/>
              </a:path>
            </a:pathLst>
          </a:custGeom>
          <a:blipFill>
            <a:blip r:embed="rId6"/>
            <a:stretch>
              <a:fillRect/>
            </a:stretch>
          </a:blipFill>
        </p:spPr>
      </p:sp>
      <p:sp>
        <p:nvSpPr>
          <p:cNvPr id="6" name="TextBox 6"/>
          <p:cNvSpPr txBox="1"/>
          <p:nvPr/>
        </p:nvSpPr>
        <p:spPr>
          <a:xfrm>
            <a:off x="3325290" y="-209550"/>
            <a:ext cx="11298287" cy="1858259"/>
          </a:xfrm>
          <a:prstGeom prst="rect">
            <a:avLst/>
          </a:prstGeom>
        </p:spPr>
        <p:txBody>
          <a:bodyPr lIns="0" tIns="0" rIns="0" bIns="0" rtlCol="0" anchor="t">
            <a:spAutoFit/>
          </a:bodyPr>
          <a:lstStyle/>
          <a:p>
            <a:pPr algn="ctr">
              <a:lnSpc>
                <a:spcPts val="15176"/>
              </a:lnSpc>
              <a:spcBef>
                <a:spcPct val="0"/>
              </a:spcBef>
            </a:pPr>
            <a:r>
              <a:rPr lang="en-US" sz="10840">
                <a:solidFill>
                  <a:srgbClr val="FFFFFF"/>
                </a:solidFill>
                <a:latin typeface="Gagalin"/>
                <a:ea typeface="Gagalin"/>
                <a:cs typeface="Gagalin"/>
                <a:sym typeface="Gagalin"/>
              </a:rPr>
              <a:t>STUCTURE DE CODE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4943296" y="248303"/>
            <a:ext cx="9136197" cy="9790393"/>
          </a:xfrm>
          <a:custGeom>
            <a:avLst/>
            <a:gdLst/>
            <a:ahLst/>
            <a:cxnLst/>
            <a:rect l="l" t="t" r="r" b="b"/>
            <a:pathLst>
              <a:path w="9136197" h="9790393">
                <a:moveTo>
                  <a:pt x="0" y="0"/>
                </a:moveTo>
                <a:lnTo>
                  <a:pt x="9136196" y="0"/>
                </a:lnTo>
                <a:lnTo>
                  <a:pt x="9136196" y="9790394"/>
                </a:lnTo>
                <a:lnTo>
                  <a:pt x="0" y="9790394"/>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031523" y="3352639"/>
            <a:ext cx="14224954" cy="3082073"/>
          </a:xfrm>
          <a:custGeom>
            <a:avLst/>
            <a:gdLst/>
            <a:ahLst/>
            <a:cxnLst/>
            <a:rect l="l" t="t" r="r" b="b"/>
            <a:pathLst>
              <a:path w="14224954" h="3082073">
                <a:moveTo>
                  <a:pt x="0" y="0"/>
                </a:moveTo>
                <a:lnTo>
                  <a:pt x="14224954" y="0"/>
                </a:lnTo>
                <a:lnTo>
                  <a:pt x="14224954" y="3082073"/>
                </a:lnTo>
                <a:lnTo>
                  <a:pt x="0" y="3082073"/>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6215130" y="5703364"/>
            <a:ext cx="1494562" cy="2192024"/>
          </a:xfrm>
          <a:custGeom>
            <a:avLst/>
            <a:gdLst/>
            <a:ahLst/>
            <a:cxnLst/>
            <a:rect l="l" t="t" r="r" b="b"/>
            <a:pathLst>
              <a:path w="1494562" h="2192024">
                <a:moveTo>
                  <a:pt x="0" y="0"/>
                </a:moveTo>
                <a:lnTo>
                  <a:pt x="1494562" y="0"/>
                </a:lnTo>
                <a:lnTo>
                  <a:pt x="1494562" y="2192024"/>
                </a:lnTo>
                <a:lnTo>
                  <a:pt x="0" y="21920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4218193" y="7850177"/>
            <a:ext cx="1469910" cy="1469910"/>
          </a:xfrm>
          <a:custGeom>
            <a:avLst/>
            <a:gdLst/>
            <a:ahLst/>
            <a:cxnLst/>
            <a:rect l="l" t="t" r="r" b="b"/>
            <a:pathLst>
              <a:path w="1469910" h="1469910">
                <a:moveTo>
                  <a:pt x="0" y="0"/>
                </a:moveTo>
                <a:lnTo>
                  <a:pt x="1469910" y="0"/>
                </a:lnTo>
                <a:lnTo>
                  <a:pt x="1469910" y="1469910"/>
                </a:lnTo>
                <a:lnTo>
                  <a:pt x="0" y="1469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755023" y="5938244"/>
            <a:ext cx="2616307" cy="1397281"/>
          </a:xfrm>
          <a:custGeom>
            <a:avLst/>
            <a:gdLst/>
            <a:ahLst/>
            <a:cxnLst/>
            <a:rect l="l" t="t" r="r" b="b"/>
            <a:pathLst>
              <a:path w="2616307" h="1397281">
                <a:moveTo>
                  <a:pt x="0" y="0"/>
                </a:moveTo>
                <a:lnTo>
                  <a:pt x="2616307" y="0"/>
                </a:lnTo>
                <a:lnTo>
                  <a:pt x="2616307" y="1397280"/>
                </a:lnTo>
                <a:lnTo>
                  <a:pt x="0" y="1397280"/>
                </a:lnTo>
                <a:lnTo>
                  <a:pt x="0" y="0"/>
                </a:lnTo>
                <a:close/>
              </a:path>
            </a:pathLst>
          </a:custGeom>
          <a:blipFill>
            <a:blip r:embed="rId9"/>
            <a:stretch>
              <a:fillRect/>
            </a:stretch>
          </a:blipFill>
        </p:spPr>
      </p:sp>
      <p:sp>
        <p:nvSpPr>
          <p:cNvPr id="7" name="Freeform 7"/>
          <p:cNvSpPr/>
          <p:nvPr/>
        </p:nvSpPr>
        <p:spPr>
          <a:xfrm>
            <a:off x="12999526" y="8271178"/>
            <a:ext cx="3510994" cy="1048910"/>
          </a:xfrm>
          <a:custGeom>
            <a:avLst/>
            <a:gdLst/>
            <a:ahLst/>
            <a:cxnLst/>
            <a:rect l="l" t="t" r="r" b="b"/>
            <a:pathLst>
              <a:path w="3510994" h="1048910">
                <a:moveTo>
                  <a:pt x="0" y="0"/>
                </a:moveTo>
                <a:lnTo>
                  <a:pt x="3510994" y="0"/>
                </a:lnTo>
                <a:lnTo>
                  <a:pt x="3510994" y="1048909"/>
                </a:lnTo>
                <a:lnTo>
                  <a:pt x="0" y="1048909"/>
                </a:lnTo>
                <a:lnTo>
                  <a:pt x="0" y="0"/>
                </a:lnTo>
                <a:close/>
              </a:path>
            </a:pathLst>
          </a:custGeom>
          <a:blipFill>
            <a:blip r:embed="rId10"/>
            <a:stretch>
              <a:fillRect/>
            </a:stretch>
          </a:blipFill>
        </p:spPr>
      </p:sp>
      <p:sp>
        <p:nvSpPr>
          <p:cNvPr id="8" name="TextBox 8"/>
          <p:cNvSpPr txBox="1"/>
          <p:nvPr/>
        </p:nvSpPr>
        <p:spPr>
          <a:xfrm>
            <a:off x="-7460603" y="819150"/>
            <a:ext cx="33209206" cy="3782309"/>
          </a:xfrm>
          <a:prstGeom prst="rect">
            <a:avLst/>
          </a:prstGeom>
        </p:spPr>
        <p:txBody>
          <a:bodyPr lIns="0" tIns="0" rIns="0" bIns="0" rtlCol="0" anchor="t">
            <a:spAutoFit/>
          </a:bodyPr>
          <a:lstStyle/>
          <a:p>
            <a:pPr algn="ctr">
              <a:lnSpc>
                <a:spcPts val="15176"/>
              </a:lnSpc>
            </a:pPr>
            <a:r>
              <a:rPr lang="en-US" sz="10840">
                <a:solidFill>
                  <a:srgbClr val="FFFFFF"/>
                </a:solidFill>
                <a:latin typeface="Gagalin"/>
                <a:ea typeface="Gagalin"/>
                <a:cs typeface="Gagalin"/>
                <a:sym typeface="Gagalin"/>
              </a:rPr>
              <a:t>structuration de </a:t>
            </a:r>
          </a:p>
          <a:p>
            <a:pPr algn="ctr">
              <a:lnSpc>
                <a:spcPts val="15176"/>
              </a:lnSpc>
              <a:spcBef>
                <a:spcPct val="0"/>
              </a:spcBef>
            </a:pPr>
            <a:r>
              <a:rPr lang="en-US" sz="10840">
                <a:solidFill>
                  <a:srgbClr val="FFFFFF"/>
                </a:solidFill>
                <a:latin typeface="Gagalin"/>
                <a:ea typeface="Gagalin"/>
                <a:cs typeface="Gagalin"/>
                <a:sym typeface="Gagalin"/>
              </a:rPr>
              <a:t>l’application </a:t>
            </a:r>
          </a:p>
        </p:txBody>
      </p:sp>
      <p:sp>
        <p:nvSpPr>
          <p:cNvPr id="9" name="TextBox 9"/>
          <p:cNvSpPr txBox="1"/>
          <p:nvPr/>
        </p:nvSpPr>
        <p:spPr>
          <a:xfrm>
            <a:off x="-12386410" y="6008145"/>
            <a:ext cx="33209206" cy="1327379"/>
          </a:xfrm>
          <a:prstGeom prst="rect">
            <a:avLst/>
          </a:prstGeom>
        </p:spPr>
        <p:txBody>
          <a:bodyPr lIns="0" tIns="0" rIns="0" bIns="0" rtlCol="0" anchor="t">
            <a:spAutoFit/>
          </a:bodyPr>
          <a:lstStyle/>
          <a:p>
            <a:pPr algn="ctr">
              <a:lnSpc>
                <a:spcPts val="10837"/>
              </a:lnSpc>
              <a:spcBef>
                <a:spcPct val="0"/>
              </a:spcBef>
            </a:pPr>
            <a:r>
              <a:rPr lang="en-US" sz="7740">
                <a:solidFill>
                  <a:srgbClr val="FFFFFF"/>
                </a:solidFill>
                <a:latin typeface="Gagalin"/>
                <a:ea typeface="Gagalin"/>
                <a:cs typeface="Gagalin"/>
                <a:sym typeface="Gagalin"/>
              </a:rPr>
              <a:t>onglets</a:t>
            </a:r>
          </a:p>
        </p:txBody>
      </p:sp>
      <p:sp>
        <p:nvSpPr>
          <p:cNvPr id="10" name="TextBox 10"/>
          <p:cNvSpPr txBox="1"/>
          <p:nvPr/>
        </p:nvSpPr>
        <p:spPr>
          <a:xfrm>
            <a:off x="-4810135" y="5773265"/>
            <a:ext cx="33209206" cy="1327379"/>
          </a:xfrm>
          <a:prstGeom prst="rect">
            <a:avLst/>
          </a:prstGeom>
        </p:spPr>
        <p:txBody>
          <a:bodyPr lIns="0" tIns="0" rIns="0" bIns="0" rtlCol="0" anchor="t">
            <a:spAutoFit/>
          </a:bodyPr>
          <a:lstStyle/>
          <a:p>
            <a:pPr algn="ctr">
              <a:lnSpc>
                <a:spcPts val="10837"/>
              </a:lnSpc>
              <a:spcBef>
                <a:spcPct val="0"/>
              </a:spcBef>
            </a:pPr>
            <a:r>
              <a:rPr lang="en-US" sz="7740">
                <a:solidFill>
                  <a:srgbClr val="FFFFFF"/>
                </a:solidFill>
                <a:latin typeface="Gagalin"/>
                <a:ea typeface="Gagalin"/>
                <a:cs typeface="Gagalin"/>
                <a:sym typeface="Gagalin"/>
              </a:rPr>
              <a:t>interfaces</a:t>
            </a:r>
          </a:p>
        </p:txBody>
      </p:sp>
      <p:sp>
        <p:nvSpPr>
          <p:cNvPr id="11" name="TextBox 11"/>
          <p:cNvSpPr txBox="1"/>
          <p:nvPr/>
        </p:nvSpPr>
        <p:spPr>
          <a:xfrm>
            <a:off x="-14379541" y="7845242"/>
            <a:ext cx="33209206" cy="1327379"/>
          </a:xfrm>
          <a:prstGeom prst="rect">
            <a:avLst/>
          </a:prstGeom>
        </p:spPr>
        <p:txBody>
          <a:bodyPr lIns="0" tIns="0" rIns="0" bIns="0" rtlCol="0" anchor="t">
            <a:spAutoFit/>
          </a:bodyPr>
          <a:lstStyle/>
          <a:p>
            <a:pPr algn="ctr">
              <a:lnSpc>
                <a:spcPts val="10837"/>
              </a:lnSpc>
              <a:spcBef>
                <a:spcPct val="0"/>
              </a:spcBef>
            </a:pPr>
            <a:r>
              <a:rPr lang="en-US" sz="7740">
                <a:solidFill>
                  <a:srgbClr val="FFFFFF"/>
                </a:solidFill>
                <a:latin typeface="Gagalin"/>
                <a:ea typeface="Gagalin"/>
                <a:cs typeface="Gagalin"/>
                <a:sym typeface="Gagalin"/>
              </a:rPr>
              <a:t>champs</a:t>
            </a:r>
          </a:p>
        </p:txBody>
      </p:sp>
      <p:sp>
        <p:nvSpPr>
          <p:cNvPr id="12" name="TextBox 12"/>
          <p:cNvSpPr txBox="1"/>
          <p:nvPr/>
        </p:nvSpPr>
        <p:spPr>
          <a:xfrm>
            <a:off x="-5986416" y="7930921"/>
            <a:ext cx="33209206" cy="1327379"/>
          </a:xfrm>
          <a:prstGeom prst="rect">
            <a:avLst/>
          </a:prstGeom>
        </p:spPr>
        <p:txBody>
          <a:bodyPr lIns="0" tIns="0" rIns="0" bIns="0" rtlCol="0" anchor="t">
            <a:spAutoFit/>
          </a:bodyPr>
          <a:lstStyle/>
          <a:p>
            <a:pPr algn="ctr">
              <a:lnSpc>
                <a:spcPts val="10837"/>
              </a:lnSpc>
              <a:spcBef>
                <a:spcPct val="0"/>
              </a:spcBef>
            </a:pPr>
            <a:r>
              <a:rPr lang="en-US" sz="7740">
                <a:solidFill>
                  <a:srgbClr val="FFFFFF"/>
                </a:solidFill>
                <a:latin typeface="Gagalin"/>
                <a:ea typeface="Gagalin"/>
                <a:cs typeface="Gagalin"/>
                <a:sym typeface="Gagalin"/>
              </a:rPr>
              <a:t>buttons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610312" y="619995"/>
            <a:ext cx="13148036" cy="9317646"/>
          </a:xfrm>
          <a:custGeom>
            <a:avLst/>
            <a:gdLst/>
            <a:ahLst/>
            <a:cxnLst/>
            <a:rect l="l" t="t" r="r" b="b"/>
            <a:pathLst>
              <a:path w="13148036" h="9317646">
                <a:moveTo>
                  <a:pt x="0" y="0"/>
                </a:moveTo>
                <a:lnTo>
                  <a:pt x="13148036" y="0"/>
                </a:lnTo>
                <a:lnTo>
                  <a:pt x="13148036" y="9317646"/>
                </a:lnTo>
                <a:lnTo>
                  <a:pt x="0" y="9317646"/>
                </a:lnTo>
                <a:lnTo>
                  <a:pt x="0" y="0"/>
                </a:lnTo>
                <a:close/>
              </a:path>
            </a:pathLst>
          </a:custGeom>
          <a:blipFill>
            <a:blip r:embed="rId5"/>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304947" y="3641632"/>
            <a:ext cx="16611929" cy="3003737"/>
          </a:xfrm>
          <a:custGeom>
            <a:avLst/>
            <a:gdLst/>
            <a:ahLst/>
            <a:cxnLst/>
            <a:rect l="l" t="t" r="r" b="b"/>
            <a:pathLst>
              <a:path w="16611929" h="3003737">
                <a:moveTo>
                  <a:pt x="0" y="0"/>
                </a:moveTo>
                <a:lnTo>
                  <a:pt x="16611929" y="0"/>
                </a:lnTo>
                <a:lnTo>
                  <a:pt x="16611929" y="3003736"/>
                </a:lnTo>
                <a:lnTo>
                  <a:pt x="0" y="3003736"/>
                </a:lnTo>
                <a:lnTo>
                  <a:pt x="0" y="0"/>
                </a:lnTo>
                <a:close/>
              </a:path>
            </a:pathLst>
          </a:custGeom>
          <a:blipFill>
            <a:blip r:embed="rId5"/>
            <a:stretch>
              <a:fillRect t="-6301" r="-387116" b="-6301"/>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709531" y="2833788"/>
            <a:ext cx="16868938" cy="4619423"/>
          </a:xfrm>
          <a:custGeom>
            <a:avLst/>
            <a:gdLst/>
            <a:ahLst/>
            <a:cxnLst/>
            <a:rect l="l" t="t" r="r" b="b"/>
            <a:pathLst>
              <a:path w="16868938" h="4619423">
                <a:moveTo>
                  <a:pt x="0" y="0"/>
                </a:moveTo>
                <a:lnTo>
                  <a:pt x="16868938" y="0"/>
                </a:lnTo>
                <a:lnTo>
                  <a:pt x="16868938" y="4619424"/>
                </a:lnTo>
                <a:lnTo>
                  <a:pt x="0" y="4619424"/>
                </a:lnTo>
                <a:lnTo>
                  <a:pt x="0" y="0"/>
                </a:lnTo>
                <a:close/>
              </a:path>
            </a:pathLst>
          </a:custGeom>
          <a:blipFill>
            <a:blip r:embed="rId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82456" y="1284847"/>
            <a:ext cx="18123089" cy="7973453"/>
          </a:xfrm>
          <a:custGeom>
            <a:avLst/>
            <a:gdLst/>
            <a:ahLst/>
            <a:cxnLst/>
            <a:rect l="l" t="t" r="r" b="b"/>
            <a:pathLst>
              <a:path w="18123089" h="7973453">
                <a:moveTo>
                  <a:pt x="0" y="0"/>
                </a:moveTo>
                <a:lnTo>
                  <a:pt x="18123088" y="0"/>
                </a:lnTo>
                <a:lnTo>
                  <a:pt x="18123088" y="7973453"/>
                </a:lnTo>
                <a:lnTo>
                  <a:pt x="0" y="7973453"/>
                </a:lnTo>
                <a:lnTo>
                  <a:pt x="0" y="0"/>
                </a:lnTo>
                <a:close/>
              </a:path>
            </a:pathLst>
          </a:custGeom>
          <a:blipFill>
            <a:blip r:embed="rId5"/>
            <a:stretch>
              <a:fillRect r="-1544"/>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2179475"/>
            <a:ext cx="18270415" cy="5383161"/>
          </a:xfrm>
          <a:custGeom>
            <a:avLst/>
            <a:gdLst/>
            <a:ahLst/>
            <a:cxnLst/>
            <a:rect l="l" t="t" r="r" b="b"/>
            <a:pathLst>
              <a:path w="18270415" h="5383161">
                <a:moveTo>
                  <a:pt x="0" y="0"/>
                </a:moveTo>
                <a:lnTo>
                  <a:pt x="18270415" y="0"/>
                </a:lnTo>
                <a:lnTo>
                  <a:pt x="18270415" y="5383161"/>
                </a:lnTo>
                <a:lnTo>
                  <a:pt x="0" y="5383161"/>
                </a:lnTo>
                <a:lnTo>
                  <a:pt x="0" y="0"/>
                </a:lnTo>
                <a:close/>
              </a:path>
            </a:pathLst>
          </a:custGeom>
          <a:blipFill>
            <a:blip r:embed="rId5"/>
            <a:stretch>
              <a:fillRect b="-53024"/>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grpSp>
        <p:nvGrpSpPr>
          <p:cNvPr id="2" name="Group 2"/>
          <p:cNvGrpSpPr/>
          <p:nvPr/>
        </p:nvGrpSpPr>
        <p:grpSpPr>
          <a:xfrm>
            <a:off x="1724211" y="4243952"/>
            <a:ext cx="3388048" cy="4359851"/>
            <a:chOff x="0" y="0"/>
            <a:chExt cx="3133810" cy="4032689"/>
          </a:xfrm>
        </p:grpSpPr>
        <p:sp>
          <p:nvSpPr>
            <p:cNvPr id="3" name="Freeform 3"/>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gradFill rotWithShape="1">
              <a:gsLst>
                <a:gs pos="0">
                  <a:srgbClr val="004AAD">
                    <a:alpha val="100000"/>
                  </a:srgbClr>
                </a:gs>
                <a:gs pos="100000">
                  <a:srgbClr val="CB6CE6">
                    <a:alpha val="100000"/>
                  </a:srgbClr>
                </a:gs>
              </a:gsLst>
              <a:lin ang="0"/>
            </a:gradFill>
          </p:spPr>
        </p:sp>
      </p:grpSp>
      <p:grpSp>
        <p:nvGrpSpPr>
          <p:cNvPr id="4" name="Group 4"/>
          <p:cNvGrpSpPr/>
          <p:nvPr/>
        </p:nvGrpSpPr>
        <p:grpSpPr>
          <a:xfrm>
            <a:off x="9361145" y="4243952"/>
            <a:ext cx="3388048" cy="4359851"/>
            <a:chOff x="0" y="0"/>
            <a:chExt cx="3133810" cy="4032689"/>
          </a:xfrm>
        </p:grpSpPr>
        <p:sp>
          <p:nvSpPr>
            <p:cNvPr id="5" name="Freeform 5"/>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gradFill rotWithShape="1">
              <a:gsLst>
                <a:gs pos="0">
                  <a:srgbClr val="004AAD">
                    <a:alpha val="100000"/>
                  </a:srgbClr>
                </a:gs>
                <a:gs pos="100000">
                  <a:srgbClr val="CB6CE6">
                    <a:alpha val="100000"/>
                  </a:srgbClr>
                </a:gs>
              </a:gsLst>
              <a:lin ang="0"/>
            </a:gradFill>
          </p:spPr>
        </p:sp>
      </p:grpSp>
      <p:grpSp>
        <p:nvGrpSpPr>
          <p:cNvPr id="6" name="Group 6"/>
          <p:cNvGrpSpPr/>
          <p:nvPr/>
        </p:nvGrpSpPr>
        <p:grpSpPr>
          <a:xfrm>
            <a:off x="13206393" y="4243952"/>
            <a:ext cx="3388048" cy="4359851"/>
            <a:chOff x="0" y="0"/>
            <a:chExt cx="3133810" cy="4032689"/>
          </a:xfrm>
        </p:grpSpPr>
        <p:sp>
          <p:nvSpPr>
            <p:cNvPr id="7" name="Freeform 7"/>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gradFill rotWithShape="1">
              <a:gsLst>
                <a:gs pos="0">
                  <a:srgbClr val="004AAD">
                    <a:alpha val="100000"/>
                  </a:srgbClr>
                </a:gs>
                <a:gs pos="100000">
                  <a:srgbClr val="CB6CE6">
                    <a:alpha val="100000"/>
                  </a:srgbClr>
                </a:gs>
              </a:gsLst>
              <a:lin ang="0"/>
            </a:gradFill>
          </p:spPr>
        </p:sp>
      </p:grpSp>
      <p:grpSp>
        <p:nvGrpSpPr>
          <p:cNvPr id="8" name="Group 8"/>
          <p:cNvGrpSpPr/>
          <p:nvPr/>
        </p:nvGrpSpPr>
        <p:grpSpPr>
          <a:xfrm>
            <a:off x="5683213" y="4243952"/>
            <a:ext cx="3388048" cy="4359851"/>
            <a:chOff x="0" y="0"/>
            <a:chExt cx="3133810" cy="4032689"/>
          </a:xfrm>
        </p:grpSpPr>
        <p:sp>
          <p:nvSpPr>
            <p:cNvPr id="9" name="Freeform 9"/>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gradFill rotWithShape="1">
              <a:gsLst>
                <a:gs pos="0">
                  <a:srgbClr val="004AAD">
                    <a:alpha val="100000"/>
                  </a:srgbClr>
                </a:gs>
                <a:gs pos="100000">
                  <a:srgbClr val="CB6CE6">
                    <a:alpha val="100000"/>
                  </a:srgbClr>
                </a:gs>
              </a:gsLst>
              <a:lin ang="0"/>
            </a:gradFill>
          </p:spPr>
        </p:sp>
      </p:grpSp>
      <p:sp>
        <p:nvSpPr>
          <p:cNvPr id="10" name="TextBox 10"/>
          <p:cNvSpPr txBox="1"/>
          <p:nvPr/>
        </p:nvSpPr>
        <p:spPr>
          <a:xfrm>
            <a:off x="3139593" y="672713"/>
            <a:ext cx="10863257" cy="1200150"/>
          </a:xfrm>
          <a:prstGeom prst="rect">
            <a:avLst/>
          </a:prstGeom>
        </p:spPr>
        <p:txBody>
          <a:bodyPr lIns="0" tIns="0" rIns="0" bIns="0" rtlCol="0" anchor="t">
            <a:spAutoFit/>
          </a:bodyPr>
          <a:lstStyle/>
          <a:p>
            <a:pPr marL="0" lvl="0" indent="0" algn="ctr">
              <a:lnSpc>
                <a:spcPts val="9480"/>
              </a:lnSpc>
              <a:spcBef>
                <a:spcPct val="0"/>
              </a:spcBef>
            </a:pPr>
            <a:r>
              <a:rPr lang="en-US" sz="7900">
                <a:solidFill>
                  <a:srgbClr val="0200D6"/>
                </a:solidFill>
                <a:latin typeface="Gagalin"/>
                <a:ea typeface="Gagalin"/>
                <a:cs typeface="Gagalin"/>
                <a:sym typeface="Gagalin"/>
              </a:rPr>
              <a:t>Ordre du  jour</a:t>
            </a:r>
          </a:p>
        </p:txBody>
      </p:sp>
      <p:sp>
        <p:nvSpPr>
          <p:cNvPr id="11" name="TextBox 11"/>
          <p:cNvSpPr txBox="1"/>
          <p:nvPr/>
        </p:nvSpPr>
        <p:spPr>
          <a:xfrm>
            <a:off x="2253615" y="3462685"/>
            <a:ext cx="2715079" cy="477203"/>
          </a:xfrm>
          <a:prstGeom prst="rect">
            <a:avLst/>
          </a:prstGeom>
        </p:spPr>
        <p:txBody>
          <a:bodyPr lIns="0" tIns="0" rIns="0" bIns="0" rtlCol="0" anchor="t">
            <a:spAutoFit/>
          </a:bodyPr>
          <a:lstStyle/>
          <a:p>
            <a:pPr marL="0" lvl="0" indent="0" algn="l">
              <a:lnSpc>
                <a:spcPts val="3802"/>
              </a:lnSpc>
              <a:spcBef>
                <a:spcPct val="0"/>
              </a:spcBef>
            </a:pPr>
            <a:r>
              <a:rPr lang="en-US" sz="2925">
                <a:solidFill>
                  <a:srgbClr val="FFFFFF"/>
                </a:solidFill>
                <a:latin typeface="Gagalin"/>
                <a:ea typeface="Gagalin"/>
                <a:cs typeface="Gagalin"/>
                <a:sym typeface="Gagalin"/>
              </a:rPr>
              <a:t>Introduction</a:t>
            </a:r>
          </a:p>
        </p:txBody>
      </p:sp>
      <p:sp>
        <p:nvSpPr>
          <p:cNvPr id="12" name="TextBox 12"/>
          <p:cNvSpPr txBox="1"/>
          <p:nvPr/>
        </p:nvSpPr>
        <p:spPr>
          <a:xfrm>
            <a:off x="10256741" y="3462685"/>
            <a:ext cx="2715079" cy="477203"/>
          </a:xfrm>
          <a:prstGeom prst="rect">
            <a:avLst/>
          </a:prstGeom>
        </p:spPr>
        <p:txBody>
          <a:bodyPr lIns="0" tIns="0" rIns="0" bIns="0" rtlCol="0" anchor="t">
            <a:spAutoFit/>
          </a:bodyPr>
          <a:lstStyle/>
          <a:p>
            <a:pPr marL="0" lvl="0" indent="0" algn="l">
              <a:lnSpc>
                <a:spcPts val="3802"/>
              </a:lnSpc>
              <a:spcBef>
                <a:spcPct val="0"/>
              </a:spcBef>
            </a:pPr>
            <a:r>
              <a:rPr lang="en-US" sz="2925">
                <a:solidFill>
                  <a:srgbClr val="FFFFFF"/>
                </a:solidFill>
                <a:latin typeface="Gagalin"/>
                <a:ea typeface="Gagalin"/>
                <a:cs typeface="Gagalin"/>
                <a:sym typeface="Gagalin"/>
              </a:rPr>
              <a:t>Cas Pratique</a:t>
            </a:r>
          </a:p>
        </p:txBody>
      </p:sp>
      <p:sp>
        <p:nvSpPr>
          <p:cNvPr id="13" name="TextBox 13"/>
          <p:cNvSpPr txBox="1"/>
          <p:nvPr/>
        </p:nvSpPr>
        <p:spPr>
          <a:xfrm>
            <a:off x="9524993" y="3270852"/>
            <a:ext cx="731749" cy="669036"/>
          </a:xfrm>
          <a:prstGeom prst="rect">
            <a:avLst/>
          </a:prstGeom>
        </p:spPr>
        <p:txBody>
          <a:bodyPr lIns="0" tIns="0" rIns="0" bIns="0" rtlCol="0" anchor="t">
            <a:spAutoFit/>
          </a:bodyPr>
          <a:lstStyle/>
          <a:p>
            <a:pPr marL="0" lvl="1" indent="0" algn="l">
              <a:lnSpc>
                <a:spcPts val="5652"/>
              </a:lnSpc>
              <a:spcBef>
                <a:spcPct val="0"/>
              </a:spcBef>
            </a:pPr>
            <a:r>
              <a:rPr lang="en-US" sz="3600">
                <a:solidFill>
                  <a:srgbClr val="FFFFFF"/>
                </a:solidFill>
                <a:latin typeface="Gagalin"/>
                <a:ea typeface="Gagalin"/>
                <a:cs typeface="Gagalin"/>
                <a:sym typeface="Gagalin"/>
              </a:rPr>
              <a:t>02</a:t>
            </a:r>
          </a:p>
        </p:txBody>
      </p:sp>
      <p:sp>
        <p:nvSpPr>
          <p:cNvPr id="14" name="TextBox 14"/>
          <p:cNvSpPr txBox="1"/>
          <p:nvPr/>
        </p:nvSpPr>
        <p:spPr>
          <a:xfrm>
            <a:off x="13994947" y="3462685"/>
            <a:ext cx="2039438" cy="438646"/>
          </a:xfrm>
          <a:prstGeom prst="rect">
            <a:avLst/>
          </a:prstGeom>
        </p:spPr>
        <p:txBody>
          <a:bodyPr wrap="square" lIns="0" tIns="0" rIns="0" bIns="0" rtlCol="0" anchor="t">
            <a:spAutoFit/>
          </a:bodyPr>
          <a:lstStyle/>
          <a:p>
            <a:pPr marL="0" lvl="0" indent="0" algn="l">
              <a:lnSpc>
                <a:spcPts val="3802"/>
              </a:lnSpc>
              <a:spcBef>
                <a:spcPct val="0"/>
              </a:spcBef>
            </a:pPr>
            <a:r>
              <a:rPr lang="en-US" sz="2925" dirty="0">
                <a:solidFill>
                  <a:srgbClr val="FFFFFF"/>
                </a:solidFill>
                <a:latin typeface="Gagalin"/>
                <a:ea typeface="Gagalin"/>
                <a:cs typeface="Gagalin"/>
                <a:sym typeface="Gagalin"/>
              </a:rPr>
              <a:t>Conclusion</a:t>
            </a:r>
          </a:p>
        </p:txBody>
      </p:sp>
      <p:sp>
        <p:nvSpPr>
          <p:cNvPr id="15" name="TextBox 15"/>
          <p:cNvSpPr txBox="1"/>
          <p:nvPr/>
        </p:nvSpPr>
        <p:spPr>
          <a:xfrm>
            <a:off x="6356182" y="3462685"/>
            <a:ext cx="2715079" cy="477203"/>
          </a:xfrm>
          <a:prstGeom prst="rect">
            <a:avLst/>
          </a:prstGeom>
        </p:spPr>
        <p:txBody>
          <a:bodyPr lIns="0" tIns="0" rIns="0" bIns="0" rtlCol="0" anchor="t">
            <a:spAutoFit/>
          </a:bodyPr>
          <a:lstStyle/>
          <a:p>
            <a:pPr marL="0" lvl="0" indent="0" algn="l">
              <a:lnSpc>
                <a:spcPts val="3802"/>
              </a:lnSpc>
              <a:spcBef>
                <a:spcPct val="0"/>
              </a:spcBef>
            </a:pPr>
            <a:r>
              <a:rPr lang="en-US" sz="2925">
                <a:solidFill>
                  <a:srgbClr val="FFFFFF"/>
                </a:solidFill>
                <a:latin typeface="Gagalin"/>
                <a:ea typeface="Gagalin"/>
                <a:cs typeface="Gagalin"/>
                <a:sym typeface="Gagalin"/>
              </a:rPr>
              <a:t>Outils &amp; code</a:t>
            </a:r>
          </a:p>
        </p:txBody>
      </p:sp>
      <p:sp>
        <p:nvSpPr>
          <p:cNvPr id="16" name="TextBox 16"/>
          <p:cNvSpPr txBox="1"/>
          <p:nvPr/>
        </p:nvSpPr>
        <p:spPr>
          <a:xfrm>
            <a:off x="5683213" y="3323906"/>
            <a:ext cx="731749" cy="669036"/>
          </a:xfrm>
          <a:prstGeom prst="rect">
            <a:avLst/>
          </a:prstGeom>
        </p:spPr>
        <p:txBody>
          <a:bodyPr lIns="0" tIns="0" rIns="0" bIns="0" rtlCol="0" anchor="t">
            <a:spAutoFit/>
          </a:bodyPr>
          <a:lstStyle/>
          <a:p>
            <a:pPr marL="0" lvl="1" indent="0" algn="l">
              <a:lnSpc>
                <a:spcPts val="5652"/>
              </a:lnSpc>
              <a:spcBef>
                <a:spcPct val="0"/>
              </a:spcBef>
            </a:pPr>
            <a:r>
              <a:rPr lang="en-US" sz="3600" u="none">
                <a:solidFill>
                  <a:srgbClr val="FFFFFF"/>
                </a:solidFill>
                <a:latin typeface="Gagalin"/>
                <a:ea typeface="Gagalin"/>
                <a:cs typeface="Gagalin"/>
                <a:sym typeface="Gagalin"/>
              </a:rPr>
              <a:t>01</a:t>
            </a:r>
          </a:p>
        </p:txBody>
      </p:sp>
      <p:sp>
        <p:nvSpPr>
          <p:cNvPr id="17" name="TextBox 17"/>
          <p:cNvSpPr txBox="1"/>
          <p:nvPr/>
        </p:nvSpPr>
        <p:spPr>
          <a:xfrm>
            <a:off x="2050429" y="5748836"/>
            <a:ext cx="2369739" cy="396240"/>
          </a:xfrm>
          <a:prstGeom prst="rect">
            <a:avLst/>
          </a:prstGeom>
        </p:spPr>
        <p:txBody>
          <a:bodyPr lIns="0" tIns="0" rIns="0" bIns="0" rtlCol="0" anchor="t">
            <a:spAutoFit/>
          </a:bodyPr>
          <a:lstStyle/>
          <a:p>
            <a:pPr marL="518160" lvl="1" indent="-259080" algn="ctr">
              <a:lnSpc>
                <a:spcPts val="3359"/>
              </a:lnSpc>
              <a:spcBef>
                <a:spcPct val="0"/>
              </a:spcBef>
              <a:buFont typeface="Arial"/>
              <a:buChar char="•"/>
            </a:pPr>
            <a:r>
              <a:rPr lang="en-US" sz="2400">
                <a:solidFill>
                  <a:srgbClr val="FFFFFF"/>
                </a:solidFill>
                <a:latin typeface="Fraunces"/>
                <a:ea typeface="Fraunces"/>
                <a:cs typeface="Fraunces"/>
                <a:sym typeface="Fraunces"/>
              </a:rPr>
              <a:t>Contexte</a:t>
            </a:r>
          </a:p>
        </p:txBody>
      </p:sp>
      <p:sp>
        <p:nvSpPr>
          <p:cNvPr id="18" name="TextBox 18"/>
          <p:cNvSpPr txBox="1"/>
          <p:nvPr/>
        </p:nvSpPr>
        <p:spPr>
          <a:xfrm>
            <a:off x="2050429" y="6572814"/>
            <a:ext cx="2735613" cy="396240"/>
          </a:xfrm>
          <a:prstGeom prst="rect">
            <a:avLst/>
          </a:prstGeom>
        </p:spPr>
        <p:txBody>
          <a:bodyPr lIns="0" tIns="0" rIns="0" bIns="0" rtlCol="0" anchor="t">
            <a:spAutoFit/>
          </a:bodyPr>
          <a:lstStyle/>
          <a:p>
            <a:pPr marL="518160" lvl="1" indent="-259080" algn="ctr">
              <a:lnSpc>
                <a:spcPts val="3359"/>
              </a:lnSpc>
              <a:spcBef>
                <a:spcPct val="0"/>
              </a:spcBef>
              <a:buFont typeface="Arial"/>
              <a:buChar char="•"/>
            </a:pPr>
            <a:r>
              <a:rPr lang="en-US" sz="2400">
                <a:solidFill>
                  <a:srgbClr val="FFFFFF"/>
                </a:solidFill>
                <a:latin typeface="Fraunces"/>
                <a:ea typeface="Fraunces"/>
                <a:cs typeface="Fraunces"/>
                <a:sym typeface="Fraunces"/>
              </a:rPr>
              <a:t>Problématique</a:t>
            </a:r>
          </a:p>
        </p:txBody>
      </p:sp>
      <p:sp>
        <p:nvSpPr>
          <p:cNvPr id="19" name="TextBox 19"/>
          <p:cNvSpPr txBox="1"/>
          <p:nvPr/>
        </p:nvSpPr>
        <p:spPr>
          <a:xfrm>
            <a:off x="5683213" y="4598216"/>
            <a:ext cx="3388048" cy="815340"/>
          </a:xfrm>
          <a:prstGeom prst="rect">
            <a:avLst/>
          </a:prstGeom>
        </p:spPr>
        <p:txBody>
          <a:bodyPr lIns="0" tIns="0" rIns="0" bIns="0" rtlCol="0" anchor="t">
            <a:spAutoFit/>
          </a:bodyPr>
          <a:lstStyle/>
          <a:p>
            <a:pPr algn="ctr">
              <a:lnSpc>
                <a:spcPts val="3359"/>
              </a:lnSpc>
            </a:pPr>
            <a:r>
              <a:rPr lang="en-US" sz="2400">
                <a:solidFill>
                  <a:srgbClr val="FFFFFF"/>
                </a:solidFill>
                <a:latin typeface="Fraunces"/>
                <a:ea typeface="Fraunces"/>
                <a:cs typeface="Fraunces"/>
                <a:sym typeface="Fraunces"/>
              </a:rPr>
              <a:t>1.</a:t>
            </a:r>
          </a:p>
          <a:p>
            <a:pPr algn="ctr">
              <a:lnSpc>
                <a:spcPts val="3359"/>
              </a:lnSpc>
              <a:spcBef>
                <a:spcPct val="0"/>
              </a:spcBef>
            </a:pPr>
            <a:r>
              <a:rPr lang="en-US" sz="2400">
                <a:solidFill>
                  <a:srgbClr val="FFFFFF"/>
                </a:solidFill>
                <a:latin typeface="Fraunces"/>
                <a:ea typeface="Fraunces"/>
                <a:cs typeface="Fraunces"/>
                <a:sym typeface="Fraunces"/>
              </a:rPr>
              <a:t>Outils utilisé</a:t>
            </a:r>
          </a:p>
        </p:txBody>
      </p:sp>
      <p:sp>
        <p:nvSpPr>
          <p:cNvPr id="20" name="TextBox 20"/>
          <p:cNvSpPr txBox="1"/>
          <p:nvPr/>
        </p:nvSpPr>
        <p:spPr>
          <a:xfrm>
            <a:off x="5683213" y="5795574"/>
            <a:ext cx="3388048" cy="815340"/>
          </a:xfrm>
          <a:prstGeom prst="rect">
            <a:avLst/>
          </a:prstGeom>
        </p:spPr>
        <p:txBody>
          <a:bodyPr lIns="0" tIns="0" rIns="0" bIns="0" rtlCol="0" anchor="t">
            <a:spAutoFit/>
          </a:bodyPr>
          <a:lstStyle/>
          <a:p>
            <a:pPr algn="ctr">
              <a:lnSpc>
                <a:spcPts val="3359"/>
              </a:lnSpc>
            </a:pPr>
            <a:r>
              <a:rPr lang="en-US" sz="2400">
                <a:solidFill>
                  <a:srgbClr val="FFFFFF"/>
                </a:solidFill>
                <a:latin typeface="Fraunces"/>
                <a:ea typeface="Fraunces"/>
                <a:cs typeface="Fraunces"/>
                <a:sym typeface="Fraunces"/>
              </a:rPr>
              <a:t>2.</a:t>
            </a:r>
          </a:p>
          <a:p>
            <a:pPr algn="ctr">
              <a:lnSpc>
                <a:spcPts val="3359"/>
              </a:lnSpc>
              <a:spcBef>
                <a:spcPct val="0"/>
              </a:spcBef>
            </a:pPr>
            <a:r>
              <a:rPr lang="en-US" sz="2400">
                <a:solidFill>
                  <a:srgbClr val="FFFFFF"/>
                </a:solidFill>
                <a:latin typeface="Fraunces"/>
                <a:ea typeface="Fraunces"/>
                <a:cs typeface="Fraunces"/>
                <a:sym typeface="Fraunces"/>
              </a:rPr>
              <a:t>Base de données</a:t>
            </a:r>
          </a:p>
        </p:txBody>
      </p:sp>
      <p:sp>
        <p:nvSpPr>
          <p:cNvPr id="21" name="TextBox 21"/>
          <p:cNvSpPr txBox="1"/>
          <p:nvPr/>
        </p:nvSpPr>
        <p:spPr>
          <a:xfrm>
            <a:off x="5755952" y="6991914"/>
            <a:ext cx="3388048" cy="815340"/>
          </a:xfrm>
          <a:prstGeom prst="rect">
            <a:avLst/>
          </a:prstGeom>
        </p:spPr>
        <p:txBody>
          <a:bodyPr lIns="0" tIns="0" rIns="0" bIns="0" rtlCol="0" anchor="t">
            <a:spAutoFit/>
          </a:bodyPr>
          <a:lstStyle/>
          <a:p>
            <a:pPr algn="ctr">
              <a:lnSpc>
                <a:spcPts val="3359"/>
              </a:lnSpc>
            </a:pPr>
            <a:r>
              <a:rPr lang="en-US" sz="2400">
                <a:solidFill>
                  <a:srgbClr val="FFFFFF"/>
                </a:solidFill>
                <a:latin typeface="Fraunces"/>
                <a:ea typeface="Fraunces"/>
                <a:cs typeface="Fraunces"/>
                <a:sym typeface="Fraunces"/>
              </a:rPr>
              <a:t>3.</a:t>
            </a:r>
          </a:p>
          <a:p>
            <a:pPr algn="ctr">
              <a:lnSpc>
                <a:spcPts val="3359"/>
              </a:lnSpc>
              <a:spcBef>
                <a:spcPct val="0"/>
              </a:spcBef>
            </a:pPr>
            <a:r>
              <a:rPr lang="en-US" sz="2400">
                <a:solidFill>
                  <a:srgbClr val="FFFFFF"/>
                </a:solidFill>
                <a:latin typeface="Fraunces"/>
                <a:ea typeface="Fraunces"/>
                <a:cs typeface="Fraunces"/>
                <a:sym typeface="Fraunces"/>
              </a:rPr>
              <a:t>Fonction et méthode</a:t>
            </a:r>
          </a:p>
        </p:txBody>
      </p:sp>
      <p:sp>
        <p:nvSpPr>
          <p:cNvPr id="22" name="TextBox 22"/>
          <p:cNvSpPr txBox="1"/>
          <p:nvPr/>
        </p:nvSpPr>
        <p:spPr>
          <a:xfrm>
            <a:off x="9361145" y="4896414"/>
            <a:ext cx="3388048" cy="2910840"/>
          </a:xfrm>
          <a:prstGeom prst="rect">
            <a:avLst/>
          </a:prstGeom>
        </p:spPr>
        <p:txBody>
          <a:bodyPr lIns="0" tIns="0" rIns="0" bIns="0" rtlCol="0" anchor="t">
            <a:spAutoFit/>
          </a:bodyPr>
          <a:lstStyle/>
          <a:p>
            <a:pPr algn="ctr">
              <a:lnSpc>
                <a:spcPts val="3359"/>
              </a:lnSpc>
            </a:pPr>
            <a:r>
              <a:rPr lang="en-US" sz="2400">
                <a:solidFill>
                  <a:srgbClr val="FFFFFF"/>
                </a:solidFill>
                <a:latin typeface="Fraunces"/>
                <a:ea typeface="Fraunces"/>
                <a:cs typeface="Fraunces"/>
                <a:sym typeface="Fraunces"/>
              </a:rPr>
              <a:t>Interface 1 </a:t>
            </a:r>
          </a:p>
          <a:p>
            <a:pPr algn="ctr">
              <a:lnSpc>
                <a:spcPts val="3359"/>
              </a:lnSpc>
            </a:pPr>
            <a:endParaRPr lang="en-US" sz="2400">
              <a:solidFill>
                <a:srgbClr val="FFFFFF"/>
              </a:solidFill>
              <a:latin typeface="Fraunces"/>
              <a:ea typeface="Fraunces"/>
              <a:cs typeface="Fraunces"/>
              <a:sym typeface="Fraunces"/>
            </a:endParaRPr>
          </a:p>
          <a:p>
            <a:pPr algn="ctr">
              <a:lnSpc>
                <a:spcPts val="3359"/>
              </a:lnSpc>
            </a:pPr>
            <a:r>
              <a:rPr lang="en-US" sz="2400">
                <a:solidFill>
                  <a:srgbClr val="FFFFFF"/>
                </a:solidFill>
                <a:latin typeface="Fraunces"/>
                <a:ea typeface="Fraunces"/>
                <a:cs typeface="Fraunces"/>
                <a:sym typeface="Fraunces"/>
              </a:rPr>
              <a:t>Interface 2</a:t>
            </a:r>
          </a:p>
          <a:p>
            <a:pPr algn="ctr">
              <a:lnSpc>
                <a:spcPts val="3359"/>
              </a:lnSpc>
            </a:pPr>
            <a:endParaRPr lang="en-US" sz="2400">
              <a:solidFill>
                <a:srgbClr val="FFFFFF"/>
              </a:solidFill>
              <a:latin typeface="Fraunces"/>
              <a:ea typeface="Fraunces"/>
              <a:cs typeface="Fraunces"/>
              <a:sym typeface="Fraunces"/>
            </a:endParaRPr>
          </a:p>
          <a:p>
            <a:pPr algn="ctr">
              <a:lnSpc>
                <a:spcPts val="3359"/>
              </a:lnSpc>
            </a:pPr>
            <a:r>
              <a:rPr lang="en-US" sz="2400">
                <a:solidFill>
                  <a:srgbClr val="FFFFFF"/>
                </a:solidFill>
                <a:latin typeface="Fraunces"/>
                <a:ea typeface="Fraunces"/>
                <a:cs typeface="Fraunces"/>
                <a:sym typeface="Fraunces"/>
              </a:rPr>
              <a:t>Interface 3</a:t>
            </a:r>
          </a:p>
          <a:p>
            <a:pPr algn="ctr">
              <a:lnSpc>
                <a:spcPts val="3359"/>
              </a:lnSpc>
            </a:pPr>
            <a:endParaRPr lang="en-US" sz="2400">
              <a:solidFill>
                <a:srgbClr val="FFFFFF"/>
              </a:solidFill>
              <a:latin typeface="Fraunces"/>
              <a:ea typeface="Fraunces"/>
              <a:cs typeface="Fraunces"/>
              <a:sym typeface="Fraunces"/>
            </a:endParaRPr>
          </a:p>
          <a:p>
            <a:pPr algn="ctr">
              <a:lnSpc>
                <a:spcPts val="3359"/>
              </a:lnSpc>
              <a:spcBef>
                <a:spcPct val="0"/>
              </a:spcBef>
            </a:pPr>
            <a:r>
              <a:rPr lang="en-US" sz="2400">
                <a:solidFill>
                  <a:srgbClr val="FFFFFF"/>
                </a:solidFill>
                <a:latin typeface="Fraunces"/>
                <a:ea typeface="Fraunces"/>
                <a:cs typeface="Fraunces"/>
                <a:sym typeface="Fraunces"/>
              </a:rPr>
              <a:t>Interface 4</a:t>
            </a:r>
          </a:p>
        </p:txBody>
      </p:sp>
      <p:sp>
        <p:nvSpPr>
          <p:cNvPr id="23" name="TextBox 23"/>
          <p:cNvSpPr txBox="1"/>
          <p:nvPr/>
        </p:nvSpPr>
        <p:spPr>
          <a:xfrm>
            <a:off x="13206393" y="5734614"/>
            <a:ext cx="3388048" cy="1234440"/>
          </a:xfrm>
          <a:prstGeom prst="rect">
            <a:avLst/>
          </a:prstGeom>
        </p:spPr>
        <p:txBody>
          <a:bodyPr lIns="0" tIns="0" rIns="0" bIns="0" rtlCol="0" anchor="t">
            <a:spAutoFit/>
          </a:bodyPr>
          <a:lstStyle/>
          <a:p>
            <a:pPr algn="ctr">
              <a:lnSpc>
                <a:spcPts val="3359"/>
              </a:lnSpc>
            </a:pPr>
            <a:r>
              <a:rPr lang="en-US" sz="2400">
                <a:solidFill>
                  <a:srgbClr val="FFFFFF"/>
                </a:solidFill>
                <a:latin typeface="Fraunces"/>
                <a:ea typeface="Fraunces"/>
                <a:cs typeface="Fraunces"/>
                <a:sym typeface="Fraunces"/>
              </a:rPr>
              <a:t>Résumé </a:t>
            </a:r>
          </a:p>
          <a:p>
            <a:pPr algn="ctr">
              <a:lnSpc>
                <a:spcPts val="3359"/>
              </a:lnSpc>
            </a:pPr>
            <a:r>
              <a:rPr lang="en-US" sz="2400">
                <a:solidFill>
                  <a:srgbClr val="FFFFFF"/>
                </a:solidFill>
                <a:latin typeface="Fraunces"/>
                <a:ea typeface="Fraunces"/>
                <a:cs typeface="Fraunces"/>
                <a:sym typeface="Fraunces"/>
              </a:rPr>
              <a:t>&amp;</a:t>
            </a:r>
          </a:p>
          <a:p>
            <a:pPr algn="ctr">
              <a:lnSpc>
                <a:spcPts val="3359"/>
              </a:lnSpc>
              <a:spcBef>
                <a:spcPct val="0"/>
              </a:spcBef>
            </a:pPr>
            <a:r>
              <a:rPr lang="en-US" sz="2400">
                <a:solidFill>
                  <a:srgbClr val="FFFFFF"/>
                </a:solidFill>
                <a:latin typeface="Fraunces"/>
                <a:ea typeface="Fraunces"/>
                <a:cs typeface="Fraunces"/>
                <a:sym typeface="Fraunces"/>
              </a:rPr>
              <a:t>Importance du projet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sp>
        <p:nvSpPr>
          <p:cNvPr id="2" name="Freeform 2"/>
          <p:cNvSpPr/>
          <p:nvPr/>
        </p:nvSpPr>
        <p:spPr>
          <a:xfrm>
            <a:off x="326005" y="3710522"/>
            <a:ext cx="17635990" cy="2387391"/>
          </a:xfrm>
          <a:custGeom>
            <a:avLst/>
            <a:gdLst/>
            <a:ahLst/>
            <a:cxnLst/>
            <a:rect l="l" t="t" r="r" b="b"/>
            <a:pathLst>
              <a:path w="17635990" h="2387391">
                <a:moveTo>
                  <a:pt x="0" y="0"/>
                </a:moveTo>
                <a:lnTo>
                  <a:pt x="17635990" y="0"/>
                </a:lnTo>
                <a:lnTo>
                  <a:pt x="17635990" y="2387392"/>
                </a:lnTo>
                <a:lnTo>
                  <a:pt x="0" y="2387392"/>
                </a:lnTo>
                <a:lnTo>
                  <a:pt x="0" y="0"/>
                </a:lnTo>
                <a:close/>
              </a:path>
            </a:pathLst>
          </a:custGeom>
          <a:blipFill>
            <a:blip r:embed="rId2"/>
            <a:stretch>
              <a:fillRect l="-610" r="-610"/>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364036" y="2795510"/>
            <a:ext cx="17559928" cy="7169316"/>
          </a:xfrm>
          <a:custGeom>
            <a:avLst/>
            <a:gdLst/>
            <a:ahLst/>
            <a:cxnLst/>
            <a:rect l="l" t="t" r="r" b="b"/>
            <a:pathLst>
              <a:path w="17559928" h="7169316">
                <a:moveTo>
                  <a:pt x="0" y="0"/>
                </a:moveTo>
                <a:lnTo>
                  <a:pt x="17559928" y="0"/>
                </a:lnTo>
                <a:lnTo>
                  <a:pt x="17559928" y="7169317"/>
                </a:lnTo>
                <a:lnTo>
                  <a:pt x="0" y="7169317"/>
                </a:lnTo>
                <a:lnTo>
                  <a:pt x="0" y="0"/>
                </a:lnTo>
                <a:close/>
              </a:path>
            </a:pathLst>
          </a:custGeom>
          <a:blipFill>
            <a:blip r:embed="rId5"/>
            <a:stretch>
              <a:fillRect l="-1839" r="-1839"/>
            </a:stretch>
          </a:blipFill>
        </p:spPr>
      </p:sp>
      <p:sp>
        <p:nvSpPr>
          <p:cNvPr id="5" name="Freeform 5"/>
          <p:cNvSpPr/>
          <p:nvPr/>
        </p:nvSpPr>
        <p:spPr>
          <a:xfrm>
            <a:off x="364036" y="197827"/>
            <a:ext cx="17559928" cy="2246183"/>
          </a:xfrm>
          <a:custGeom>
            <a:avLst/>
            <a:gdLst/>
            <a:ahLst/>
            <a:cxnLst/>
            <a:rect l="l" t="t" r="r" b="b"/>
            <a:pathLst>
              <a:path w="17559928" h="2246183">
                <a:moveTo>
                  <a:pt x="0" y="0"/>
                </a:moveTo>
                <a:lnTo>
                  <a:pt x="17559928" y="0"/>
                </a:lnTo>
                <a:lnTo>
                  <a:pt x="17559928" y="2246183"/>
                </a:lnTo>
                <a:lnTo>
                  <a:pt x="0" y="2246183"/>
                </a:lnTo>
                <a:lnTo>
                  <a:pt x="0" y="0"/>
                </a:lnTo>
                <a:close/>
              </a:path>
            </a:pathLst>
          </a:custGeom>
          <a:blipFill>
            <a:blip r:embed="rId6"/>
            <a:stretch>
              <a:fillRect t="-232786" b="-19686"/>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0" y="1377043"/>
            <a:ext cx="18288000" cy="6967693"/>
          </a:xfrm>
          <a:custGeom>
            <a:avLst/>
            <a:gdLst/>
            <a:ahLst/>
            <a:cxnLst/>
            <a:rect l="l" t="t" r="r" b="b"/>
            <a:pathLst>
              <a:path w="18288000" h="6967693">
                <a:moveTo>
                  <a:pt x="0" y="0"/>
                </a:moveTo>
                <a:lnTo>
                  <a:pt x="18288000" y="0"/>
                </a:lnTo>
                <a:lnTo>
                  <a:pt x="18288000" y="6967693"/>
                </a:lnTo>
                <a:lnTo>
                  <a:pt x="0" y="6967693"/>
                </a:lnTo>
                <a:lnTo>
                  <a:pt x="0" y="0"/>
                </a:lnTo>
                <a:close/>
              </a:path>
            </a:pathLst>
          </a:custGeom>
          <a:blipFill>
            <a:blip r:embed="rId5"/>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78157" y="1250949"/>
            <a:ext cx="18731587" cy="2736851"/>
          </a:xfrm>
          <a:prstGeom prst="rect">
            <a:avLst/>
          </a:prstGeom>
        </p:spPr>
        <p:txBody>
          <a:bodyPr lIns="0" tIns="0" rIns="0" bIns="0" rtlCol="0" anchor="t">
            <a:spAutoFit/>
          </a:bodyPr>
          <a:lstStyle/>
          <a:p>
            <a:pPr algn="ctr">
              <a:lnSpc>
                <a:spcPts val="22399"/>
              </a:lnSpc>
              <a:spcBef>
                <a:spcPct val="0"/>
              </a:spcBef>
            </a:pPr>
            <a:r>
              <a:rPr lang="en-US" sz="15999">
                <a:solidFill>
                  <a:srgbClr val="000000"/>
                </a:solidFill>
                <a:latin typeface="Gagalin"/>
                <a:ea typeface="Gagalin"/>
                <a:cs typeface="Gagalin"/>
                <a:sym typeface="Gagalin"/>
              </a:rPr>
              <a:t>DEUXIEME INTERFACE </a:t>
            </a:r>
          </a:p>
        </p:txBody>
      </p:sp>
      <p:sp>
        <p:nvSpPr>
          <p:cNvPr id="5" name="TextBox 5"/>
          <p:cNvSpPr txBox="1"/>
          <p:nvPr/>
        </p:nvSpPr>
        <p:spPr>
          <a:xfrm>
            <a:off x="0" y="4276482"/>
            <a:ext cx="18731587" cy="5575301"/>
          </a:xfrm>
          <a:prstGeom prst="rect">
            <a:avLst/>
          </a:prstGeom>
        </p:spPr>
        <p:txBody>
          <a:bodyPr lIns="0" tIns="0" rIns="0" bIns="0" rtlCol="0" anchor="t">
            <a:spAutoFit/>
          </a:bodyPr>
          <a:lstStyle/>
          <a:p>
            <a:pPr algn="ctr">
              <a:lnSpc>
                <a:spcPts val="22399"/>
              </a:lnSpc>
            </a:pPr>
            <a:r>
              <a:rPr lang="en-US" sz="15999">
                <a:solidFill>
                  <a:srgbClr val="000000"/>
                </a:solidFill>
                <a:latin typeface="Gagalin"/>
                <a:ea typeface="Gagalin"/>
                <a:cs typeface="Gagalin"/>
                <a:sym typeface="Gagalin"/>
              </a:rPr>
              <a:t>“PRODUITS”</a:t>
            </a:r>
          </a:p>
          <a:p>
            <a:pPr algn="ctr">
              <a:lnSpc>
                <a:spcPts val="22399"/>
              </a:lnSpc>
              <a:spcBef>
                <a:spcPct val="0"/>
              </a:spcBef>
            </a:pPr>
            <a:endParaRPr lang="en-US" sz="15999">
              <a:solidFill>
                <a:srgbClr val="000000"/>
              </a:solidFill>
              <a:latin typeface="Gagalin"/>
              <a:ea typeface="Gagalin"/>
              <a:cs typeface="Gagalin"/>
              <a:sym typeface="Gagali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717597" y="1650795"/>
            <a:ext cx="16852806" cy="1214350"/>
          </a:xfrm>
          <a:custGeom>
            <a:avLst/>
            <a:gdLst/>
            <a:ahLst/>
            <a:cxnLst/>
            <a:rect l="l" t="t" r="r" b="b"/>
            <a:pathLst>
              <a:path w="16852806" h="1214350">
                <a:moveTo>
                  <a:pt x="0" y="0"/>
                </a:moveTo>
                <a:lnTo>
                  <a:pt x="16852806" y="0"/>
                </a:lnTo>
                <a:lnTo>
                  <a:pt x="16852806" y="1214350"/>
                </a:lnTo>
                <a:lnTo>
                  <a:pt x="0" y="1214350"/>
                </a:lnTo>
                <a:lnTo>
                  <a:pt x="0" y="0"/>
                </a:lnTo>
                <a:close/>
              </a:path>
            </a:pathLst>
          </a:custGeom>
          <a:blipFill>
            <a:blip r:embed="rId5"/>
            <a:stretch>
              <a:fillRect/>
            </a:stretch>
          </a:blipFill>
        </p:spPr>
      </p:sp>
      <p:sp>
        <p:nvSpPr>
          <p:cNvPr id="5" name="Freeform 5"/>
          <p:cNvSpPr/>
          <p:nvPr/>
        </p:nvSpPr>
        <p:spPr>
          <a:xfrm>
            <a:off x="717597" y="3534379"/>
            <a:ext cx="16852806" cy="4066074"/>
          </a:xfrm>
          <a:custGeom>
            <a:avLst/>
            <a:gdLst/>
            <a:ahLst/>
            <a:cxnLst/>
            <a:rect l="l" t="t" r="r" b="b"/>
            <a:pathLst>
              <a:path w="16852806" h="4066074">
                <a:moveTo>
                  <a:pt x="0" y="0"/>
                </a:moveTo>
                <a:lnTo>
                  <a:pt x="16852806" y="0"/>
                </a:lnTo>
                <a:lnTo>
                  <a:pt x="16852806" y="4066074"/>
                </a:lnTo>
                <a:lnTo>
                  <a:pt x="0" y="4066074"/>
                </a:lnTo>
                <a:lnTo>
                  <a:pt x="0" y="0"/>
                </a:lnTo>
                <a:close/>
              </a:path>
            </a:pathLst>
          </a:custGeom>
          <a:blipFill>
            <a:blip r:embed="rId6"/>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717597" y="1650795"/>
            <a:ext cx="16852806" cy="1214350"/>
          </a:xfrm>
          <a:custGeom>
            <a:avLst/>
            <a:gdLst/>
            <a:ahLst/>
            <a:cxnLst/>
            <a:rect l="l" t="t" r="r" b="b"/>
            <a:pathLst>
              <a:path w="16852806" h="1214350">
                <a:moveTo>
                  <a:pt x="0" y="0"/>
                </a:moveTo>
                <a:lnTo>
                  <a:pt x="16852806" y="0"/>
                </a:lnTo>
                <a:lnTo>
                  <a:pt x="16852806" y="1214350"/>
                </a:lnTo>
                <a:lnTo>
                  <a:pt x="0" y="1214350"/>
                </a:lnTo>
                <a:lnTo>
                  <a:pt x="0" y="0"/>
                </a:lnTo>
                <a:close/>
              </a:path>
            </a:pathLst>
          </a:custGeom>
          <a:blipFill>
            <a:blip r:embed="rId5"/>
            <a:stretch>
              <a:fillRect/>
            </a:stretch>
          </a:blipFill>
        </p:spPr>
      </p:sp>
      <p:sp>
        <p:nvSpPr>
          <p:cNvPr id="5" name="Freeform 5"/>
          <p:cNvSpPr/>
          <p:nvPr/>
        </p:nvSpPr>
        <p:spPr>
          <a:xfrm>
            <a:off x="717597" y="3534379"/>
            <a:ext cx="16852806" cy="4066074"/>
          </a:xfrm>
          <a:custGeom>
            <a:avLst/>
            <a:gdLst/>
            <a:ahLst/>
            <a:cxnLst/>
            <a:rect l="l" t="t" r="r" b="b"/>
            <a:pathLst>
              <a:path w="16852806" h="4066074">
                <a:moveTo>
                  <a:pt x="0" y="0"/>
                </a:moveTo>
                <a:lnTo>
                  <a:pt x="16852806" y="0"/>
                </a:lnTo>
                <a:lnTo>
                  <a:pt x="16852806" y="4066074"/>
                </a:lnTo>
                <a:lnTo>
                  <a:pt x="0" y="4066074"/>
                </a:lnTo>
                <a:lnTo>
                  <a:pt x="0" y="0"/>
                </a:lnTo>
                <a:close/>
              </a:path>
            </a:pathLst>
          </a:custGeom>
          <a:blipFill>
            <a:blip r:embed="rId6"/>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40854" y="280710"/>
            <a:ext cx="17834325" cy="5112003"/>
          </a:xfrm>
          <a:custGeom>
            <a:avLst/>
            <a:gdLst/>
            <a:ahLst/>
            <a:cxnLst/>
            <a:rect l="l" t="t" r="r" b="b"/>
            <a:pathLst>
              <a:path w="17834325" h="5112003">
                <a:moveTo>
                  <a:pt x="0" y="0"/>
                </a:moveTo>
                <a:lnTo>
                  <a:pt x="17834325" y="0"/>
                </a:lnTo>
                <a:lnTo>
                  <a:pt x="17834325" y="5112003"/>
                </a:lnTo>
                <a:lnTo>
                  <a:pt x="0" y="5112003"/>
                </a:lnTo>
                <a:lnTo>
                  <a:pt x="0" y="0"/>
                </a:lnTo>
                <a:close/>
              </a:path>
            </a:pathLst>
          </a:custGeom>
          <a:blipFill>
            <a:blip r:embed="rId5"/>
            <a:stretch>
              <a:fillRect t="-77397" r="-1584" b="-1105"/>
            </a:stretch>
          </a:blipFill>
        </p:spPr>
      </p:sp>
      <p:sp>
        <p:nvSpPr>
          <p:cNvPr id="5" name="Freeform 5"/>
          <p:cNvSpPr/>
          <p:nvPr/>
        </p:nvSpPr>
        <p:spPr>
          <a:xfrm>
            <a:off x="658906" y="5477496"/>
            <a:ext cx="16402566" cy="2387468"/>
          </a:xfrm>
          <a:custGeom>
            <a:avLst/>
            <a:gdLst/>
            <a:ahLst/>
            <a:cxnLst/>
            <a:rect l="l" t="t" r="r" b="b"/>
            <a:pathLst>
              <a:path w="16402566" h="2387468">
                <a:moveTo>
                  <a:pt x="0" y="0"/>
                </a:moveTo>
                <a:lnTo>
                  <a:pt x="16402567" y="0"/>
                </a:lnTo>
                <a:lnTo>
                  <a:pt x="16402567" y="2387468"/>
                </a:lnTo>
                <a:lnTo>
                  <a:pt x="0" y="2387468"/>
                </a:lnTo>
                <a:lnTo>
                  <a:pt x="0" y="0"/>
                </a:lnTo>
                <a:close/>
              </a:path>
            </a:pathLst>
          </a:custGeom>
          <a:blipFill>
            <a:blip r:embed="rId6"/>
            <a:stretch>
              <a:fillRect t="-118834" b="-9469"/>
            </a:stretch>
          </a:blipFill>
        </p:spPr>
      </p:sp>
      <p:sp>
        <p:nvSpPr>
          <p:cNvPr id="6" name="Freeform 6"/>
          <p:cNvSpPr/>
          <p:nvPr/>
        </p:nvSpPr>
        <p:spPr>
          <a:xfrm>
            <a:off x="658906" y="7949747"/>
            <a:ext cx="16402566" cy="2111164"/>
          </a:xfrm>
          <a:custGeom>
            <a:avLst/>
            <a:gdLst/>
            <a:ahLst/>
            <a:cxnLst/>
            <a:rect l="l" t="t" r="r" b="b"/>
            <a:pathLst>
              <a:path w="16402566" h="2111164">
                <a:moveTo>
                  <a:pt x="0" y="0"/>
                </a:moveTo>
                <a:lnTo>
                  <a:pt x="16402567" y="0"/>
                </a:lnTo>
                <a:lnTo>
                  <a:pt x="16402567" y="2111164"/>
                </a:lnTo>
                <a:lnTo>
                  <a:pt x="0" y="2111164"/>
                </a:lnTo>
                <a:lnTo>
                  <a:pt x="0" y="0"/>
                </a:lnTo>
                <a:close/>
              </a:path>
            </a:pathLst>
          </a:custGeom>
          <a:blipFill>
            <a:blip r:embed="rId7"/>
            <a:stretch>
              <a:fillRect t="-60688" b="-17237"/>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6522" y="1638392"/>
            <a:ext cx="18675065" cy="2575496"/>
          </a:xfrm>
          <a:prstGeom prst="rect">
            <a:avLst/>
          </a:prstGeom>
        </p:spPr>
        <p:txBody>
          <a:bodyPr lIns="0" tIns="0" rIns="0" bIns="0" rtlCol="0" anchor="t">
            <a:spAutoFit/>
          </a:bodyPr>
          <a:lstStyle/>
          <a:p>
            <a:pPr algn="ctr">
              <a:lnSpc>
                <a:spcPts val="21001"/>
              </a:lnSpc>
              <a:spcBef>
                <a:spcPct val="0"/>
              </a:spcBef>
            </a:pPr>
            <a:r>
              <a:rPr lang="en-US" sz="15001">
                <a:solidFill>
                  <a:srgbClr val="000000"/>
                </a:solidFill>
                <a:latin typeface="Gagalin"/>
                <a:ea typeface="Gagalin"/>
                <a:cs typeface="Gagalin"/>
                <a:sym typeface="Gagalin"/>
              </a:rPr>
              <a:t>TROIXIEME INTERFACE </a:t>
            </a:r>
          </a:p>
        </p:txBody>
      </p:sp>
      <p:sp>
        <p:nvSpPr>
          <p:cNvPr id="5" name="TextBox 5"/>
          <p:cNvSpPr txBox="1"/>
          <p:nvPr/>
        </p:nvSpPr>
        <p:spPr>
          <a:xfrm>
            <a:off x="-221793" y="3909088"/>
            <a:ext cx="18731587" cy="5575301"/>
          </a:xfrm>
          <a:prstGeom prst="rect">
            <a:avLst/>
          </a:prstGeom>
        </p:spPr>
        <p:txBody>
          <a:bodyPr lIns="0" tIns="0" rIns="0" bIns="0" rtlCol="0" anchor="t">
            <a:spAutoFit/>
          </a:bodyPr>
          <a:lstStyle/>
          <a:p>
            <a:pPr algn="ctr">
              <a:lnSpc>
                <a:spcPts val="22399"/>
              </a:lnSpc>
            </a:pPr>
            <a:r>
              <a:rPr lang="en-US" sz="15999">
                <a:solidFill>
                  <a:srgbClr val="000000"/>
                </a:solidFill>
                <a:latin typeface="Gagalin"/>
                <a:ea typeface="Gagalin"/>
                <a:cs typeface="Gagalin"/>
                <a:sym typeface="Gagalin"/>
              </a:rPr>
              <a:t>“VENTES”</a:t>
            </a:r>
          </a:p>
          <a:p>
            <a:pPr algn="ctr">
              <a:lnSpc>
                <a:spcPts val="22399"/>
              </a:lnSpc>
              <a:spcBef>
                <a:spcPct val="0"/>
              </a:spcBef>
            </a:pPr>
            <a:endParaRPr lang="en-US" sz="15999">
              <a:solidFill>
                <a:srgbClr val="000000"/>
              </a:solidFill>
              <a:latin typeface="Gagalin"/>
              <a:ea typeface="Gagalin"/>
              <a:cs typeface="Gagalin"/>
              <a:sym typeface="Gagali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0" y="1326370"/>
            <a:ext cx="18288000" cy="7931930"/>
          </a:xfrm>
          <a:custGeom>
            <a:avLst/>
            <a:gdLst/>
            <a:ahLst/>
            <a:cxnLst/>
            <a:rect l="l" t="t" r="r" b="b"/>
            <a:pathLst>
              <a:path w="18288000" h="7931930">
                <a:moveTo>
                  <a:pt x="0" y="0"/>
                </a:moveTo>
                <a:lnTo>
                  <a:pt x="18288000" y="0"/>
                </a:lnTo>
                <a:lnTo>
                  <a:pt x="18288000" y="7931930"/>
                </a:lnTo>
                <a:lnTo>
                  <a:pt x="0" y="7931930"/>
                </a:lnTo>
                <a:lnTo>
                  <a:pt x="0" y="0"/>
                </a:lnTo>
                <a:close/>
              </a:path>
            </a:pathLst>
          </a:custGeom>
          <a:blipFill>
            <a:blip r:embed="rId2"/>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6522" y="1638392"/>
            <a:ext cx="18675065" cy="2575496"/>
          </a:xfrm>
          <a:prstGeom prst="rect">
            <a:avLst/>
          </a:prstGeom>
        </p:spPr>
        <p:txBody>
          <a:bodyPr lIns="0" tIns="0" rIns="0" bIns="0" rtlCol="0" anchor="t">
            <a:spAutoFit/>
          </a:bodyPr>
          <a:lstStyle/>
          <a:p>
            <a:pPr algn="ctr">
              <a:lnSpc>
                <a:spcPts val="21001"/>
              </a:lnSpc>
              <a:spcBef>
                <a:spcPct val="0"/>
              </a:spcBef>
            </a:pPr>
            <a:endParaRPr/>
          </a:p>
        </p:txBody>
      </p:sp>
      <p:sp>
        <p:nvSpPr>
          <p:cNvPr id="5" name="TextBox 5"/>
          <p:cNvSpPr txBox="1"/>
          <p:nvPr/>
        </p:nvSpPr>
        <p:spPr>
          <a:xfrm>
            <a:off x="-221793" y="3140891"/>
            <a:ext cx="18731587" cy="5575301"/>
          </a:xfrm>
          <a:prstGeom prst="rect">
            <a:avLst/>
          </a:prstGeom>
        </p:spPr>
        <p:txBody>
          <a:bodyPr lIns="0" tIns="0" rIns="0" bIns="0" rtlCol="0" anchor="t">
            <a:spAutoFit/>
          </a:bodyPr>
          <a:lstStyle/>
          <a:p>
            <a:pPr algn="ctr">
              <a:lnSpc>
                <a:spcPts val="22399"/>
              </a:lnSpc>
              <a:spcBef>
                <a:spcPct val="0"/>
              </a:spcBef>
            </a:pPr>
            <a:r>
              <a:rPr lang="en-US" sz="15999">
                <a:solidFill>
                  <a:srgbClr val="000000"/>
                </a:solidFill>
                <a:latin typeface="Gagalin"/>
                <a:ea typeface="Gagalin"/>
                <a:cs typeface="Gagalin"/>
                <a:sym typeface="Gagalin"/>
              </a:rPr>
              <a:t>FONCTION “SQL”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sp>
        <p:nvSpPr>
          <p:cNvPr id="2" name="Freeform 2"/>
          <p:cNvSpPr/>
          <p:nvPr/>
        </p:nvSpPr>
        <p:spPr>
          <a:xfrm>
            <a:off x="11110160" y="3109160"/>
            <a:ext cx="6149140" cy="6149140"/>
          </a:xfrm>
          <a:custGeom>
            <a:avLst/>
            <a:gdLst/>
            <a:ahLst/>
            <a:cxnLst/>
            <a:rect l="l" t="t" r="r" b="b"/>
            <a:pathLst>
              <a:path w="6149140" h="6149140">
                <a:moveTo>
                  <a:pt x="0" y="0"/>
                </a:moveTo>
                <a:lnTo>
                  <a:pt x="6149140" y="0"/>
                </a:lnTo>
                <a:lnTo>
                  <a:pt x="6149140" y="6149140"/>
                </a:lnTo>
                <a:lnTo>
                  <a:pt x="0" y="6149140"/>
                </a:lnTo>
                <a:lnTo>
                  <a:pt x="0" y="0"/>
                </a:lnTo>
                <a:close/>
              </a:path>
            </a:pathLst>
          </a:custGeom>
          <a:blipFill>
            <a:blip r:embed="rId2"/>
            <a:stretch>
              <a:fillRect/>
            </a:stretch>
          </a:blipFill>
        </p:spPr>
      </p:sp>
      <p:sp>
        <p:nvSpPr>
          <p:cNvPr id="3" name="TextBox 3"/>
          <p:cNvSpPr txBox="1"/>
          <p:nvPr/>
        </p:nvSpPr>
        <p:spPr>
          <a:xfrm>
            <a:off x="405245" y="4298803"/>
            <a:ext cx="10082762" cy="4959497"/>
          </a:xfrm>
          <a:prstGeom prst="rect">
            <a:avLst/>
          </a:prstGeom>
        </p:spPr>
        <p:txBody>
          <a:bodyPr lIns="0" tIns="0" rIns="0" bIns="0" rtlCol="0" anchor="t">
            <a:spAutoFit/>
          </a:bodyPr>
          <a:lstStyle/>
          <a:p>
            <a:pPr algn="ctr">
              <a:lnSpc>
                <a:spcPts val="4366"/>
              </a:lnSpc>
              <a:spcBef>
                <a:spcPct val="0"/>
              </a:spcBef>
            </a:pPr>
            <a:r>
              <a:rPr lang="en-US" sz="3119">
                <a:solidFill>
                  <a:srgbClr val="FFFFFF"/>
                </a:solidFill>
                <a:latin typeface="Fraunces"/>
                <a:ea typeface="Fraunces"/>
                <a:cs typeface="Fraunces"/>
                <a:sym typeface="Fraunces"/>
              </a:rPr>
              <a:t>Gérer les stocks et les ventes est un défi crucial pour un magasin. Une mauvaise gestion peut entraîner des pertes financières et une baisse d’efficacité. Notre application offre une solution simple et complète pour suivre les inventaires, enregistrer les transactions, analyser les performances en temps réel et prendre des décisions éclairées. Elle permet ainsi aux commerçants d’optimiser leurs opérations, de réduire les erreurs et d’améliorer la satisfaction client.</a:t>
            </a:r>
          </a:p>
        </p:txBody>
      </p:sp>
      <p:sp>
        <p:nvSpPr>
          <p:cNvPr id="4" name="TextBox 4"/>
          <p:cNvSpPr txBox="1"/>
          <p:nvPr/>
        </p:nvSpPr>
        <p:spPr>
          <a:xfrm>
            <a:off x="1384398" y="1594312"/>
            <a:ext cx="7759601" cy="1596591"/>
          </a:xfrm>
          <a:prstGeom prst="rect">
            <a:avLst/>
          </a:prstGeom>
        </p:spPr>
        <p:txBody>
          <a:bodyPr wrap="square" lIns="0" tIns="0" rIns="0" bIns="0" rtlCol="0" anchor="t">
            <a:spAutoFit/>
          </a:bodyPr>
          <a:lstStyle/>
          <a:p>
            <a:pPr algn="ctr">
              <a:lnSpc>
                <a:spcPts val="13999"/>
              </a:lnSpc>
              <a:spcBef>
                <a:spcPct val="0"/>
              </a:spcBef>
            </a:pPr>
            <a:r>
              <a:rPr lang="en-US" sz="9999" dirty="0">
                <a:solidFill>
                  <a:srgbClr val="FFFFFF"/>
                </a:solidFill>
                <a:latin typeface="Gagalin"/>
                <a:ea typeface="Gagalin"/>
                <a:cs typeface="Gagalin"/>
                <a:sym typeface="Gagalin"/>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494227" y="0"/>
            <a:ext cx="17299546" cy="10287000"/>
          </a:xfrm>
          <a:custGeom>
            <a:avLst/>
            <a:gdLst/>
            <a:ahLst/>
            <a:cxnLst/>
            <a:rect l="l" t="t" r="r" b="b"/>
            <a:pathLst>
              <a:path w="17299546" h="10287000">
                <a:moveTo>
                  <a:pt x="0" y="0"/>
                </a:moveTo>
                <a:lnTo>
                  <a:pt x="17299546" y="0"/>
                </a:lnTo>
                <a:lnTo>
                  <a:pt x="17299546" y="10287000"/>
                </a:lnTo>
                <a:lnTo>
                  <a:pt x="0" y="10287000"/>
                </a:lnTo>
                <a:lnTo>
                  <a:pt x="0" y="0"/>
                </a:lnTo>
                <a:close/>
              </a:path>
            </a:pathLst>
          </a:custGeom>
          <a:blipFill>
            <a:blip r:embed="rId5"/>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051538" y="0"/>
            <a:ext cx="14184923" cy="10287000"/>
          </a:xfrm>
          <a:custGeom>
            <a:avLst/>
            <a:gdLst/>
            <a:ahLst/>
            <a:cxnLst/>
            <a:rect l="l" t="t" r="r" b="b"/>
            <a:pathLst>
              <a:path w="14184923" h="10287000">
                <a:moveTo>
                  <a:pt x="0" y="0"/>
                </a:moveTo>
                <a:lnTo>
                  <a:pt x="14184924" y="0"/>
                </a:lnTo>
                <a:lnTo>
                  <a:pt x="14184924" y="10287000"/>
                </a:lnTo>
                <a:lnTo>
                  <a:pt x="0" y="10287000"/>
                </a:lnTo>
                <a:lnTo>
                  <a:pt x="0" y="0"/>
                </a:lnTo>
                <a:close/>
              </a:path>
            </a:pathLst>
          </a:custGeom>
          <a:blipFill>
            <a:blip r:embed="rId5"/>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980514"/>
            <a:ext cx="16185115" cy="2233374"/>
          </a:xfrm>
          <a:prstGeom prst="rect">
            <a:avLst/>
          </a:prstGeom>
        </p:spPr>
        <p:txBody>
          <a:bodyPr lIns="0" tIns="0" rIns="0" bIns="0" rtlCol="0" anchor="t">
            <a:spAutoFit/>
          </a:bodyPr>
          <a:lstStyle/>
          <a:p>
            <a:pPr algn="ctr">
              <a:lnSpc>
                <a:spcPts val="18201"/>
              </a:lnSpc>
              <a:spcBef>
                <a:spcPct val="0"/>
              </a:spcBef>
            </a:pPr>
            <a:r>
              <a:rPr lang="en-US" sz="13001">
                <a:solidFill>
                  <a:srgbClr val="000000"/>
                </a:solidFill>
                <a:latin typeface="Gagalin"/>
                <a:ea typeface="Gagalin"/>
                <a:cs typeface="Gagalin"/>
                <a:sym typeface="Gagalin"/>
              </a:rPr>
              <a:t>QUATRIEME  INTERFACE </a:t>
            </a:r>
          </a:p>
        </p:txBody>
      </p:sp>
      <p:sp>
        <p:nvSpPr>
          <p:cNvPr id="5" name="TextBox 5"/>
          <p:cNvSpPr txBox="1"/>
          <p:nvPr/>
        </p:nvSpPr>
        <p:spPr>
          <a:xfrm>
            <a:off x="0" y="3909088"/>
            <a:ext cx="18731587" cy="5575301"/>
          </a:xfrm>
          <a:prstGeom prst="rect">
            <a:avLst/>
          </a:prstGeom>
        </p:spPr>
        <p:txBody>
          <a:bodyPr lIns="0" tIns="0" rIns="0" bIns="0" rtlCol="0" anchor="t">
            <a:spAutoFit/>
          </a:bodyPr>
          <a:lstStyle/>
          <a:p>
            <a:pPr algn="ctr">
              <a:lnSpc>
                <a:spcPts val="22399"/>
              </a:lnSpc>
            </a:pPr>
            <a:r>
              <a:rPr lang="en-US" sz="15999">
                <a:solidFill>
                  <a:srgbClr val="000000"/>
                </a:solidFill>
                <a:latin typeface="Gagalin"/>
                <a:ea typeface="Gagalin"/>
                <a:cs typeface="Gagalin"/>
                <a:sym typeface="Gagalin"/>
              </a:rPr>
              <a:t>“GRAPHICS”</a:t>
            </a:r>
          </a:p>
          <a:p>
            <a:pPr algn="ctr">
              <a:lnSpc>
                <a:spcPts val="22399"/>
              </a:lnSpc>
              <a:spcBef>
                <a:spcPct val="0"/>
              </a:spcBef>
            </a:pPr>
            <a:endParaRPr lang="en-US" sz="15999">
              <a:solidFill>
                <a:srgbClr val="000000"/>
              </a:solidFill>
              <a:latin typeface="Gagalin"/>
              <a:ea typeface="Gagalin"/>
              <a:cs typeface="Gagalin"/>
              <a:sym typeface="Gagali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741526" y="435218"/>
            <a:ext cx="5360328" cy="5360328"/>
          </a:xfrm>
          <a:custGeom>
            <a:avLst/>
            <a:gdLst/>
            <a:ahLst/>
            <a:cxnLst/>
            <a:rect l="l" t="t" r="r" b="b"/>
            <a:pathLst>
              <a:path w="5360328" h="5360328">
                <a:moveTo>
                  <a:pt x="0" y="0"/>
                </a:moveTo>
                <a:lnTo>
                  <a:pt x="5360328" y="0"/>
                </a:lnTo>
                <a:lnTo>
                  <a:pt x="5360328" y="5360328"/>
                </a:lnTo>
                <a:lnTo>
                  <a:pt x="0" y="5360328"/>
                </a:lnTo>
                <a:lnTo>
                  <a:pt x="0" y="0"/>
                </a:lnTo>
                <a:close/>
              </a:path>
            </a:pathLst>
          </a:custGeom>
          <a:blipFill>
            <a:blip r:embed="rId2"/>
            <a:stretch>
              <a:fillRect/>
            </a:stretch>
          </a:blipFill>
        </p:spPr>
      </p:sp>
      <p:sp>
        <p:nvSpPr>
          <p:cNvPr id="3" name="Freeform 3"/>
          <p:cNvSpPr/>
          <p:nvPr/>
        </p:nvSpPr>
        <p:spPr>
          <a:xfrm>
            <a:off x="12355712" y="435218"/>
            <a:ext cx="5360328" cy="5360328"/>
          </a:xfrm>
          <a:custGeom>
            <a:avLst/>
            <a:gdLst/>
            <a:ahLst/>
            <a:cxnLst/>
            <a:rect l="l" t="t" r="r" b="b"/>
            <a:pathLst>
              <a:path w="5360328" h="5360328">
                <a:moveTo>
                  <a:pt x="0" y="0"/>
                </a:moveTo>
                <a:lnTo>
                  <a:pt x="5360329" y="0"/>
                </a:lnTo>
                <a:lnTo>
                  <a:pt x="5360329" y="5360328"/>
                </a:lnTo>
                <a:lnTo>
                  <a:pt x="0" y="5360328"/>
                </a:lnTo>
                <a:lnTo>
                  <a:pt x="0" y="0"/>
                </a:lnTo>
                <a:close/>
              </a:path>
            </a:pathLst>
          </a:custGeom>
          <a:blipFill>
            <a:blip r:embed="rId3"/>
            <a:stretch>
              <a:fillRect/>
            </a:stretch>
          </a:blipFill>
        </p:spPr>
      </p:sp>
      <p:sp>
        <p:nvSpPr>
          <p:cNvPr id="4" name="Freeform 4"/>
          <p:cNvSpPr/>
          <p:nvPr/>
        </p:nvSpPr>
        <p:spPr>
          <a:xfrm>
            <a:off x="6473329" y="4556696"/>
            <a:ext cx="5510908" cy="5341341"/>
          </a:xfrm>
          <a:custGeom>
            <a:avLst/>
            <a:gdLst/>
            <a:ahLst/>
            <a:cxnLst/>
            <a:rect l="l" t="t" r="r" b="b"/>
            <a:pathLst>
              <a:path w="5510908" h="5341341">
                <a:moveTo>
                  <a:pt x="0" y="0"/>
                </a:moveTo>
                <a:lnTo>
                  <a:pt x="5510908" y="0"/>
                </a:lnTo>
                <a:lnTo>
                  <a:pt x="5510908" y="5341341"/>
                </a:lnTo>
                <a:lnTo>
                  <a:pt x="0" y="5341341"/>
                </a:lnTo>
                <a:lnTo>
                  <a:pt x="0" y="0"/>
                </a:lnTo>
                <a:close/>
              </a:path>
            </a:pathLst>
          </a:custGeom>
          <a:blipFill>
            <a:blip r:embed="rId4"/>
            <a:stretch>
              <a:fillRect t="-1587" b="-1587"/>
            </a:stretch>
          </a:blipFill>
        </p:spPr>
      </p:sp>
      <p:sp>
        <p:nvSpPr>
          <p:cNvPr id="5" name="TextBox 5"/>
          <p:cNvSpPr txBox="1"/>
          <p:nvPr/>
        </p:nvSpPr>
        <p:spPr>
          <a:xfrm>
            <a:off x="1899543" y="5264658"/>
            <a:ext cx="2649736" cy="2736851"/>
          </a:xfrm>
          <a:prstGeom prst="rect">
            <a:avLst/>
          </a:prstGeom>
        </p:spPr>
        <p:txBody>
          <a:bodyPr lIns="0" tIns="0" rIns="0" bIns="0" rtlCol="0" anchor="t">
            <a:spAutoFit/>
          </a:bodyPr>
          <a:lstStyle/>
          <a:p>
            <a:pPr algn="ctr">
              <a:lnSpc>
                <a:spcPts val="22399"/>
              </a:lnSpc>
              <a:spcBef>
                <a:spcPct val="0"/>
              </a:spcBef>
            </a:pPr>
            <a:r>
              <a:rPr lang="en-US" sz="15999">
                <a:solidFill>
                  <a:srgbClr val="000000"/>
                </a:solidFill>
                <a:latin typeface="Gagalin"/>
                <a:ea typeface="Gagalin"/>
                <a:cs typeface="Gagalin"/>
                <a:sym typeface="Gagalin"/>
              </a:rPr>
              <a:t>GR1</a:t>
            </a:r>
          </a:p>
        </p:txBody>
      </p:sp>
      <p:sp>
        <p:nvSpPr>
          <p:cNvPr id="6" name="TextBox 6"/>
          <p:cNvSpPr txBox="1"/>
          <p:nvPr/>
        </p:nvSpPr>
        <p:spPr>
          <a:xfrm>
            <a:off x="7679334" y="1819846"/>
            <a:ext cx="3098899" cy="2736851"/>
          </a:xfrm>
          <a:prstGeom prst="rect">
            <a:avLst/>
          </a:prstGeom>
        </p:spPr>
        <p:txBody>
          <a:bodyPr lIns="0" tIns="0" rIns="0" bIns="0" rtlCol="0" anchor="t">
            <a:spAutoFit/>
          </a:bodyPr>
          <a:lstStyle/>
          <a:p>
            <a:pPr algn="ctr">
              <a:lnSpc>
                <a:spcPts val="22399"/>
              </a:lnSpc>
              <a:spcBef>
                <a:spcPct val="0"/>
              </a:spcBef>
            </a:pPr>
            <a:r>
              <a:rPr lang="en-US" sz="15999">
                <a:solidFill>
                  <a:srgbClr val="000000"/>
                </a:solidFill>
                <a:latin typeface="Gagalin"/>
                <a:ea typeface="Gagalin"/>
                <a:cs typeface="Gagalin"/>
                <a:sym typeface="Gagalin"/>
              </a:rPr>
              <a:t>GR2</a:t>
            </a:r>
          </a:p>
        </p:txBody>
      </p:sp>
      <p:sp>
        <p:nvSpPr>
          <p:cNvPr id="7" name="TextBox 7"/>
          <p:cNvSpPr txBox="1"/>
          <p:nvPr/>
        </p:nvSpPr>
        <p:spPr>
          <a:xfrm>
            <a:off x="13682868" y="5264658"/>
            <a:ext cx="3078510" cy="2736851"/>
          </a:xfrm>
          <a:prstGeom prst="rect">
            <a:avLst/>
          </a:prstGeom>
        </p:spPr>
        <p:txBody>
          <a:bodyPr lIns="0" tIns="0" rIns="0" bIns="0" rtlCol="0" anchor="t">
            <a:spAutoFit/>
          </a:bodyPr>
          <a:lstStyle/>
          <a:p>
            <a:pPr algn="ctr">
              <a:lnSpc>
                <a:spcPts val="22399"/>
              </a:lnSpc>
              <a:spcBef>
                <a:spcPct val="0"/>
              </a:spcBef>
            </a:pPr>
            <a:r>
              <a:rPr lang="en-US" sz="15999">
                <a:solidFill>
                  <a:srgbClr val="000000"/>
                </a:solidFill>
                <a:latin typeface="Gagalin"/>
                <a:ea typeface="Gagalin"/>
                <a:cs typeface="Gagalin"/>
                <a:sym typeface="Gagalin"/>
              </a:rPr>
              <a:t>GR3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169566" y="1627111"/>
            <a:ext cx="18118434" cy="6401626"/>
          </a:xfrm>
          <a:custGeom>
            <a:avLst/>
            <a:gdLst/>
            <a:ahLst/>
            <a:cxnLst/>
            <a:rect l="l" t="t" r="r" b="b"/>
            <a:pathLst>
              <a:path w="18118434" h="6401626">
                <a:moveTo>
                  <a:pt x="0" y="0"/>
                </a:moveTo>
                <a:lnTo>
                  <a:pt x="18118434" y="0"/>
                </a:lnTo>
                <a:lnTo>
                  <a:pt x="18118434" y="6401626"/>
                </a:lnTo>
                <a:lnTo>
                  <a:pt x="0" y="6401626"/>
                </a:lnTo>
                <a:lnTo>
                  <a:pt x="0" y="0"/>
                </a:lnTo>
                <a:close/>
              </a:path>
            </a:pathLst>
          </a:custGeom>
          <a:blipFill>
            <a:blip r:embed="rId2"/>
            <a:stretch>
              <a:fillRect t="-1701" r="-23598" b="-1701"/>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0" y="1028700"/>
            <a:ext cx="18288000" cy="7090234"/>
          </a:xfrm>
          <a:custGeom>
            <a:avLst/>
            <a:gdLst/>
            <a:ahLst/>
            <a:cxnLst/>
            <a:rect l="l" t="t" r="r" b="b"/>
            <a:pathLst>
              <a:path w="18288000" h="7090234">
                <a:moveTo>
                  <a:pt x="0" y="0"/>
                </a:moveTo>
                <a:lnTo>
                  <a:pt x="18288000" y="0"/>
                </a:lnTo>
                <a:lnTo>
                  <a:pt x="18288000" y="7090234"/>
                </a:lnTo>
                <a:lnTo>
                  <a:pt x="0" y="7090234"/>
                </a:lnTo>
                <a:lnTo>
                  <a:pt x="0" y="0"/>
                </a:lnTo>
                <a:close/>
              </a:path>
            </a:pathLst>
          </a:custGeom>
          <a:blipFill>
            <a:blip r:embed="rId2"/>
            <a:stretch>
              <a:fillRect t="-1258" b="-453"/>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0" y="670254"/>
            <a:ext cx="18288000" cy="8285757"/>
          </a:xfrm>
          <a:custGeom>
            <a:avLst/>
            <a:gdLst/>
            <a:ahLst/>
            <a:cxnLst/>
            <a:rect l="l" t="t" r="r" b="b"/>
            <a:pathLst>
              <a:path w="18288000" h="8285757">
                <a:moveTo>
                  <a:pt x="0" y="0"/>
                </a:moveTo>
                <a:lnTo>
                  <a:pt x="18288000" y="0"/>
                </a:lnTo>
                <a:lnTo>
                  <a:pt x="18288000" y="8285756"/>
                </a:lnTo>
                <a:lnTo>
                  <a:pt x="0" y="8285756"/>
                </a:lnTo>
                <a:lnTo>
                  <a:pt x="0" y="0"/>
                </a:lnTo>
                <a:close/>
              </a:path>
            </a:pathLst>
          </a:custGeom>
          <a:blipFill>
            <a:blip r:embed="rId2"/>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0" y="319738"/>
            <a:ext cx="18288000" cy="9647524"/>
          </a:xfrm>
          <a:custGeom>
            <a:avLst/>
            <a:gdLst/>
            <a:ahLst/>
            <a:cxnLst/>
            <a:rect l="l" t="t" r="r" b="b"/>
            <a:pathLst>
              <a:path w="18288000" h="9647524">
                <a:moveTo>
                  <a:pt x="0" y="0"/>
                </a:moveTo>
                <a:lnTo>
                  <a:pt x="18288000" y="0"/>
                </a:lnTo>
                <a:lnTo>
                  <a:pt x="18288000" y="9647524"/>
                </a:lnTo>
                <a:lnTo>
                  <a:pt x="0" y="9647524"/>
                </a:lnTo>
                <a:lnTo>
                  <a:pt x="0" y="0"/>
                </a:lnTo>
                <a:close/>
              </a:path>
            </a:pathLst>
          </a:custGeom>
          <a:blipFill>
            <a:blip r:embed="rId2"/>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0" y="1615046"/>
            <a:ext cx="18288000" cy="7056908"/>
          </a:xfrm>
          <a:custGeom>
            <a:avLst/>
            <a:gdLst/>
            <a:ahLst/>
            <a:cxnLst/>
            <a:rect l="l" t="t" r="r" b="b"/>
            <a:pathLst>
              <a:path w="18288000" h="7056908">
                <a:moveTo>
                  <a:pt x="0" y="0"/>
                </a:moveTo>
                <a:lnTo>
                  <a:pt x="18288000" y="0"/>
                </a:lnTo>
                <a:lnTo>
                  <a:pt x="18288000" y="7056908"/>
                </a:lnTo>
                <a:lnTo>
                  <a:pt x="0" y="7056908"/>
                </a:lnTo>
                <a:lnTo>
                  <a:pt x="0" y="0"/>
                </a:lnTo>
                <a:close/>
              </a:path>
            </a:pathLst>
          </a:custGeom>
          <a:blipFill>
            <a:blip r:embed="rId2"/>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0" y="21703"/>
            <a:ext cx="18288000" cy="10243595"/>
          </a:xfrm>
          <a:custGeom>
            <a:avLst/>
            <a:gdLst/>
            <a:ahLst/>
            <a:cxnLst/>
            <a:rect l="l" t="t" r="r" b="b"/>
            <a:pathLst>
              <a:path w="18288000" h="10243595">
                <a:moveTo>
                  <a:pt x="0" y="0"/>
                </a:moveTo>
                <a:lnTo>
                  <a:pt x="18288000" y="0"/>
                </a:lnTo>
                <a:lnTo>
                  <a:pt x="18288000" y="10243594"/>
                </a:lnTo>
                <a:lnTo>
                  <a:pt x="0" y="10243594"/>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sp>
        <p:nvSpPr>
          <p:cNvPr id="2" name="TextBox 2"/>
          <p:cNvSpPr txBox="1"/>
          <p:nvPr/>
        </p:nvSpPr>
        <p:spPr>
          <a:xfrm>
            <a:off x="2667000" y="876300"/>
            <a:ext cx="12218194" cy="5575301"/>
          </a:xfrm>
          <a:prstGeom prst="rect">
            <a:avLst/>
          </a:prstGeom>
        </p:spPr>
        <p:txBody>
          <a:bodyPr lIns="0" tIns="0" rIns="0" bIns="0" rtlCol="0" anchor="t">
            <a:spAutoFit/>
          </a:bodyPr>
          <a:lstStyle/>
          <a:p>
            <a:pPr algn="ctr">
              <a:lnSpc>
                <a:spcPts val="22399"/>
              </a:lnSpc>
            </a:pPr>
            <a:r>
              <a:rPr lang="en-US" sz="15999" dirty="0">
                <a:solidFill>
                  <a:srgbClr val="FFFFFF"/>
                </a:solidFill>
                <a:latin typeface="Gagalin"/>
                <a:ea typeface="Gagalin"/>
                <a:cs typeface="Gagalin"/>
                <a:sym typeface="Gagalin"/>
              </a:rPr>
              <a:t>PARTIE 1: </a:t>
            </a:r>
          </a:p>
          <a:p>
            <a:pPr algn="ctr">
              <a:lnSpc>
                <a:spcPts val="22399"/>
              </a:lnSpc>
              <a:spcBef>
                <a:spcPct val="0"/>
              </a:spcBef>
            </a:pPr>
            <a:r>
              <a:rPr lang="en-US" sz="15999" dirty="0">
                <a:solidFill>
                  <a:srgbClr val="0200D6"/>
                </a:solidFill>
                <a:latin typeface="Gagalin"/>
                <a:ea typeface="Gagalin"/>
                <a:cs typeface="Gagalin"/>
                <a:sym typeface="Gagalin"/>
              </a:rPr>
              <a:t>OUTILS &amp; CODE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87EB8"/>
        </a:solidFill>
        <a:effectLst/>
      </p:bgPr>
    </p:bg>
    <p:spTree>
      <p:nvGrpSpPr>
        <p:cNvPr id="1" name=""/>
        <p:cNvGrpSpPr/>
        <p:nvPr/>
      </p:nvGrpSpPr>
      <p:grpSpPr>
        <a:xfrm>
          <a:off x="0" y="0"/>
          <a:ext cx="0" cy="0"/>
          <a:chOff x="0" y="0"/>
          <a:chExt cx="0" cy="0"/>
        </a:xfrm>
      </p:grpSpPr>
      <p:sp>
        <p:nvSpPr>
          <p:cNvPr id="2" name="Freeform 2"/>
          <p:cNvSpPr/>
          <p:nvPr/>
        </p:nvSpPr>
        <p:spPr>
          <a:xfrm>
            <a:off x="0" y="1720128"/>
            <a:ext cx="18288000" cy="6421120"/>
          </a:xfrm>
          <a:custGeom>
            <a:avLst/>
            <a:gdLst/>
            <a:ahLst/>
            <a:cxnLst/>
            <a:rect l="l" t="t" r="r" b="b"/>
            <a:pathLst>
              <a:path w="18288000" h="6421120">
                <a:moveTo>
                  <a:pt x="0" y="0"/>
                </a:moveTo>
                <a:lnTo>
                  <a:pt x="18288000" y="0"/>
                </a:lnTo>
                <a:lnTo>
                  <a:pt x="18288000" y="6421120"/>
                </a:lnTo>
                <a:lnTo>
                  <a:pt x="0" y="6421120"/>
                </a:lnTo>
                <a:lnTo>
                  <a:pt x="0" y="0"/>
                </a:lnTo>
                <a:close/>
              </a:path>
            </a:pathLst>
          </a:custGeom>
          <a:blipFill>
            <a:blip r:embed="rId2"/>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sp>
        <p:nvSpPr>
          <p:cNvPr id="2" name="TextBox 2"/>
          <p:cNvSpPr txBox="1"/>
          <p:nvPr/>
        </p:nvSpPr>
        <p:spPr>
          <a:xfrm>
            <a:off x="2985956" y="723900"/>
            <a:ext cx="12316089" cy="8413751"/>
          </a:xfrm>
          <a:prstGeom prst="rect">
            <a:avLst/>
          </a:prstGeom>
        </p:spPr>
        <p:txBody>
          <a:bodyPr lIns="0" tIns="0" rIns="0" bIns="0" rtlCol="0" anchor="t">
            <a:spAutoFit/>
          </a:bodyPr>
          <a:lstStyle/>
          <a:p>
            <a:pPr algn="ctr">
              <a:lnSpc>
                <a:spcPts val="22399"/>
              </a:lnSpc>
            </a:pPr>
            <a:r>
              <a:rPr lang="en-US" sz="15999">
                <a:solidFill>
                  <a:srgbClr val="FFFFFF"/>
                </a:solidFill>
                <a:latin typeface="Gagalin"/>
                <a:ea typeface="Gagalin"/>
                <a:cs typeface="Gagalin"/>
                <a:sym typeface="Gagalin"/>
              </a:rPr>
              <a:t> PARTIE 2: </a:t>
            </a:r>
          </a:p>
          <a:p>
            <a:pPr algn="ctr">
              <a:lnSpc>
                <a:spcPts val="22399"/>
              </a:lnSpc>
              <a:spcBef>
                <a:spcPct val="0"/>
              </a:spcBef>
            </a:pPr>
            <a:r>
              <a:rPr lang="en-US" sz="15999">
                <a:solidFill>
                  <a:srgbClr val="0200D6"/>
                </a:solidFill>
                <a:latin typeface="Gagalin"/>
                <a:ea typeface="Gagalin"/>
                <a:cs typeface="Gagalin"/>
                <a:sym typeface="Gagalin"/>
              </a:rPr>
              <a:t>CAS PARTIQUE D’UTILISATION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sp>
        <p:nvSpPr>
          <p:cNvPr id="2" name="TextBox 2"/>
          <p:cNvSpPr txBox="1"/>
          <p:nvPr/>
        </p:nvSpPr>
        <p:spPr>
          <a:xfrm>
            <a:off x="4752228" y="1119217"/>
            <a:ext cx="8582772" cy="2154564"/>
          </a:xfrm>
          <a:prstGeom prst="rect">
            <a:avLst/>
          </a:prstGeom>
        </p:spPr>
        <p:txBody>
          <a:bodyPr wrap="square" lIns="0" tIns="0" rIns="0" bIns="0" rtlCol="0" anchor="t">
            <a:spAutoFit/>
          </a:bodyPr>
          <a:lstStyle/>
          <a:p>
            <a:pPr algn="ctr">
              <a:lnSpc>
                <a:spcPts val="18852"/>
              </a:lnSpc>
              <a:spcBef>
                <a:spcPct val="0"/>
              </a:spcBef>
            </a:pPr>
            <a:r>
              <a:rPr lang="en-US" sz="13466" dirty="0" err="1">
                <a:solidFill>
                  <a:srgbClr val="FFFFFF"/>
                </a:solidFill>
                <a:latin typeface="Gagalin"/>
                <a:ea typeface="Gagalin"/>
                <a:cs typeface="Gagalin"/>
                <a:sym typeface="Gagalin"/>
              </a:rPr>
              <a:t>cONCLUSION</a:t>
            </a:r>
            <a:endParaRPr lang="en-US" sz="13466" dirty="0">
              <a:solidFill>
                <a:srgbClr val="FFFFFF"/>
              </a:solidFill>
              <a:latin typeface="Gagalin"/>
              <a:ea typeface="Gagalin"/>
              <a:cs typeface="Gagalin"/>
              <a:sym typeface="Gagalin"/>
            </a:endParaRPr>
          </a:p>
        </p:txBody>
      </p:sp>
      <p:sp>
        <p:nvSpPr>
          <p:cNvPr id="3" name="TextBox 3"/>
          <p:cNvSpPr txBox="1"/>
          <p:nvPr/>
        </p:nvSpPr>
        <p:spPr>
          <a:xfrm>
            <a:off x="1722636" y="4555548"/>
            <a:ext cx="13939124" cy="2082165"/>
          </a:xfrm>
          <a:prstGeom prst="rect">
            <a:avLst/>
          </a:prstGeom>
        </p:spPr>
        <p:txBody>
          <a:bodyPr lIns="0" tIns="0" rIns="0" bIns="0" rtlCol="0" anchor="t">
            <a:spAutoFit/>
          </a:bodyPr>
          <a:lstStyle/>
          <a:p>
            <a:pPr algn="ctr">
              <a:lnSpc>
                <a:spcPts val="3359"/>
              </a:lnSpc>
              <a:spcBef>
                <a:spcPct val="0"/>
              </a:spcBef>
            </a:pPr>
            <a:r>
              <a:rPr lang="en-US" sz="2400">
                <a:solidFill>
                  <a:srgbClr val="FFFFFF"/>
                </a:solidFill>
                <a:latin typeface="Gagalin"/>
                <a:ea typeface="Gagalin"/>
                <a:cs typeface="Gagalin"/>
                <a:sym typeface="Gagalin"/>
              </a:rPr>
              <a:t>EN FIN DE COMPTE CE PROJET NOUS À PERMET D’AMÉLIORER NOS COMPÉTENCES ET DE MIEUX COMPRENDRE LE</a:t>
            </a:r>
          </a:p>
          <a:p>
            <a:pPr algn="ctr">
              <a:lnSpc>
                <a:spcPts val="3359"/>
              </a:lnSpc>
              <a:spcBef>
                <a:spcPct val="0"/>
              </a:spcBef>
            </a:pPr>
            <a:r>
              <a:rPr lang="en-US" sz="2400">
                <a:solidFill>
                  <a:srgbClr val="FFFFFF"/>
                </a:solidFill>
                <a:latin typeface="Gagalin"/>
                <a:ea typeface="Gagalin"/>
                <a:cs typeface="Gagalin"/>
                <a:sym typeface="Gagalin"/>
              </a:rPr>
              <a:t>FONCTIONNEMENT DES BASES DE DONNÉES ET DE DÉCOUVRIR COMMENT UTILISER LES BASES DE DONNÉES SQL.</a:t>
            </a:r>
          </a:p>
          <a:p>
            <a:pPr algn="ctr">
              <a:lnSpc>
                <a:spcPts val="3359"/>
              </a:lnSpc>
              <a:spcBef>
                <a:spcPct val="0"/>
              </a:spcBef>
            </a:pPr>
            <a:r>
              <a:rPr lang="en-US" sz="2400">
                <a:solidFill>
                  <a:srgbClr val="FFFFFF"/>
                </a:solidFill>
                <a:latin typeface="Gagalin"/>
                <a:ea typeface="Gagalin"/>
                <a:cs typeface="Gagalin"/>
                <a:sym typeface="Gagalin"/>
              </a:rPr>
              <a:t>EN PLUS DES BASES DE DONNÉES, CE PROJET NOUS A PERMET D’AMÉLIORER NOS COMPÉTENCES EN</a:t>
            </a:r>
          </a:p>
          <a:p>
            <a:pPr algn="ctr">
              <a:lnSpc>
                <a:spcPts val="3359"/>
              </a:lnSpc>
              <a:spcBef>
                <a:spcPct val="0"/>
              </a:spcBef>
            </a:pPr>
            <a:r>
              <a:rPr lang="en-US" sz="2400">
                <a:solidFill>
                  <a:srgbClr val="FFFFFF"/>
                </a:solidFill>
                <a:latin typeface="Gagalin"/>
                <a:ea typeface="Gagalin"/>
                <a:cs typeface="Gagalin"/>
                <a:sym typeface="Gagalin"/>
              </a:rPr>
              <a:t>PROGRAMMATION ET DE DÉCOUVRIR DE NOUVEAU OUTILS QUI NOUS AIDERONS DANS NOS PROJETS FUTURS. NOTRE</a:t>
            </a:r>
          </a:p>
          <a:p>
            <a:pPr algn="ctr">
              <a:lnSpc>
                <a:spcPts val="3359"/>
              </a:lnSpc>
              <a:spcBef>
                <a:spcPct val="0"/>
              </a:spcBef>
            </a:pPr>
            <a:r>
              <a:rPr lang="en-US" sz="2400">
                <a:solidFill>
                  <a:srgbClr val="FFFFFF"/>
                </a:solidFill>
                <a:latin typeface="Gagalin"/>
                <a:ea typeface="Gagalin"/>
                <a:cs typeface="Gagalin"/>
                <a:sym typeface="Gagalin"/>
              </a:rPr>
              <a:t>ÉQUIPE EST VRAIMENT RÉSOLUE À AMÉLIORER CETTE APPLICATION MÊME APRÈS LE PROJET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2888422" y="5175032"/>
            <a:ext cx="3728284" cy="2116056"/>
          </a:xfrm>
          <a:custGeom>
            <a:avLst/>
            <a:gdLst/>
            <a:ahLst/>
            <a:cxnLst/>
            <a:rect l="l" t="t" r="r" b="b"/>
            <a:pathLst>
              <a:path w="3728284" h="2116056">
                <a:moveTo>
                  <a:pt x="0" y="0"/>
                </a:moveTo>
                <a:lnTo>
                  <a:pt x="3728284" y="0"/>
                </a:lnTo>
                <a:lnTo>
                  <a:pt x="3728284" y="2116056"/>
                </a:lnTo>
                <a:lnTo>
                  <a:pt x="0" y="2116056"/>
                </a:lnTo>
                <a:lnTo>
                  <a:pt x="0" y="0"/>
                </a:lnTo>
                <a:close/>
              </a:path>
            </a:pathLst>
          </a:custGeom>
          <a:blipFill>
            <a:blip r:embed="rId3"/>
            <a:stretch>
              <a:fillRect l="-10741" b="-9265"/>
            </a:stretch>
          </a:blipFill>
        </p:spPr>
      </p:sp>
      <p:grpSp>
        <p:nvGrpSpPr>
          <p:cNvPr id="4" name="Group 4"/>
          <p:cNvGrpSpPr/>
          <p:nvPr/>
        </p:nvGrpSpPr>
        <p:grpSpPr>
          <a:xfrm>
            <a:off x="661877" y="2129989"/>
            <a:ext cx="11867299" cy="5173863"/>
            <a:chOff x="0" y="0"/>
            <a:chExt cx="15823066" cy="6898483"/>
          </a:xfrm>
        </p:grpSpPr>
        <p:sp>
          <p:nvSpPr>
            <p:cNvPr id="5" name="TextBox 5"/>
            <p:cNvSpPr txBox="1"/>
            <p:nvPr/>
          </p:nvSpPr>
          <p:spPr>
            <a:xfrm>
              <a:off x="0" y="0"/>
              <a:ext cx="15823066" cy="1371600"/>
            </a:xfrm>
            <a:prstGeom prst="rect">
              <a:avLst/>
            </a:prstGeom>
          </p:spPr>
          <p:txBody>
            <a:bodyPr lIns="0" tIns="0" rIns="0" bIns="0" rtlCol="0" anchor="t">
              <a:spAutoFit/>
            </a:bodyPr>
            <a:lstStyle/>
            <a:p>
              <a:pPr marL="1469246" lvl="1" indent="-734623" algn="l">
                <a:lnSpc>
                  <a:spcPts val="8166"/>
                </a:lnSpc>
                <a:buAutoNum type="arabicPeriod"/>
              </a:pPr>
              <a:r>
                <a:rPr lang="en-US" sz="6805">
                  <a:solidFill>
                    <a:srgbClr val="F8F8F8"/>
                  </a:solidFill>
                  <a:latin typeface="Gagalin"/>
                  <a:ea typeface="Gagalin"/>
                  <a:cs typeface="Gagalin"/>
                  <a:sym typeface="Gagalin"/>
                </a:rPr>
                <a:t>Les outils utilisés</a:t>
              </a:r>
            </a:p>
          </p:txBody>
        </p:sp>
        <p:sp>
          <p:nvSpPr>
            <p:cNvPr id="6" name="TextBox 6"/>
            <p:cNvSpPr txBox="1"/>
            <p:nvPr/>
          </p:nvSpPr>
          <p:spPr>
            <a:xfrm>
              <a:off x="0" y="2349960"/>
              <a:ext cx="15823066" cy="4548524"/>
            </a:xfrm>
            <a:prstGeom prst="rect">
              <a:avLst/>
            </a:prstGeom>
          </p:spPr>
          <p:txBody>
            <a:bodyPr lIns="0" tIns="0" rIns="0" bIns="0" rtlCol="0" anchor="t">
              <a:spAutoFit/>
            </a:bodyPr>
            <a:lstStyle/>
            <a:p>
              <a:pPr algn="l">
                <a:lnSpc>
                  <a:spcPts val="3611"/>
                </a:lnSpc>
              </a:pPr>
              <a:r>
                <a:rPr lang="en-US" sz="2579">
                  <a:solidFill>
                    <a:srgbClr val="F8F8F8"/>
                  </a:solidFill>
                  <a:latin typeface="IBM Plex Sans"/>
                  <a:ea typeface="IBM Plex Sans"/>
                  <a:cs typeface="IBM Plex Sans"/>
                  <a:sym typeface="IBM Plex Sans"/>
                </a:rPr>
                <a:t>Dans notre projet, les outils utilisés sont Python et SQL. </a:t>
              </a:r>
            </a:p>
            <a:p>
              <a:pPr algn="l">
                <a:lnSpc>
                  <a:spcPts val="3611"/>
                </a:lnSpc>
              </a:pPr>
              <a:r>
                <a:rPr lang="en-US" sz="2579">
                  <a:solidFill>
                    <a:srgbClr val="F8F8F8"/>
                  </a:solidFill>
                  <a:latin typeface="IBM Plex Sans"/>
                  <a:ea typeface="IBM Plex Sans"/>
                  <a:cs typeface="IBM Plex Sans"/>
                  <a:sym typeface="IBM Plex Sans"/>
                </a:rPr>
                <a:t>Python est le langage de programmation principal, offrant une grande simplicité et une richesse de bibliothèques pour le développement rapide de l’application. </a:t>
              </a:r>
            </a:p>
            <a:p>
              <a:pPr algn="l">
                <a:lnSpc>
                  <a:spcPts val="3611"/>
                </a:lnSpc>
              </a:pPr>
              <a:r>
                <a:rPr lang="en-US" sz="2579">
                  <a:solidFill>
                    <a:srgbClr val="F8F8F8"/>
                  </a:solidFill>
                  <a:latin typeface="IBM Plex Sans"/>
                  <a:ea typeface="IBM Plex Sans"/>
                  <a:cs typeface="IBM Plex Sans"/>
                  <a:sym typeface="IBM Plex Sans"/>
                </a:rPr>
                <a:t>SQL est utilisé via SQLite, une base de données légère, pour stocker et gérer les données de manière structurée.</a:t>
              </a:r>
            </a:p>
            <a:p>
              <a:pPr algn="l">
                <a:lnSpc>
                  <a:spcPts val="3611"/>
                </a:lnSpc>
              </a:pPr>
              <a:r>
                <a:rPr lang="en-US" sz="2579">
                  <a:solidFill>
                    <a:srgbClr val="F8F8F8"/>
                  </a:solidFill>
                  <a:latin typeface="IBM Plex Sans"/>
                  <a:ea typeface="IBM Plex Sans"/>
                  <a:cs typeface="IBM Plex Sans"/>
                  <a:sym typeface="IBM Plex Sans"/>
                </a:rPr>
                <a:t> L’utilisation de Python et SQL permet une gestion efficace des données tout en garantissant une interface utilisateur fluide et des fonctionnalités dynamiques.</a:t>
              </a:r>
            </a:p>
            <a:p>
              <a:pPr algn="l">
                <a:lnSpc>
                  <a:spcPts val="2091"/>
                </a:lnSpc>
              </a:pPr>
              <a:endParaRPr lang="en-US" sz="2579">
                <a:solidFill>
                  <a:srgbClr val="F8F8F8"/>
                </a:solidFill>
                <a:latin typeface="IBM Plex Sans"/>
                <a:ea typeface="IBM Plex Sans"/>
                <a:cs typeface="IBM Plex Sans"/>
                <a:sym typeface="IBM Plex Sans"/>
              </a:endParaRPr>
            </a:p>
          </p:txBody>
        </p:sp>
      </p:grpSp>
      <p:sp>
        <p:nvSpPr>
          <p:cNvPr id="7" name="Freeform 7"/>
          <p:cNvSpPr/>
          <p:nvPr/>
        </p:nvSpPr>
        <p:spPr>
          <a:xfrm>
            <a:off x="13899370" y="1931648"/>
            <a:ext cx="1706387" cy="1697080"/>
          </a:xfrm>
          <a:custGeom>
            <a:avLst/>
            <a:gdLst/>
            <a:ahLst/>
            <a:cxnLst/>
            <a:rect l="l" t="t" r="r" b="b"/>
            <a:pathLst>
              <a:path w="1706387" h="1697080">
                <a:moveTo>
                  <a:pt x="0" y="0"/>
                </a:moveTo>
                <a:lnTo>
                  <a:pt x="1706388" y="0"/>
                </a:lnTo>
                <a:lnTo>
                  <a:pt x="1706388" y="1697080"/>
                </a:lnTo>
                <a:lnTo>
                  <a:pt x="0" y="1697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2700000">
            <a:off x="4226452" y="2785792"/>
            <a:ext cx="16909587" cy="6118196"/>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4435464" y="4172174"/>
            <a:ext cx="3050550" cy="3033911"/>
          </a:xfrm>
          <a:custGeom>
            <a:avLst/>
            <a:gdLst/>
            <a:ahLst/>
            <a:cxnLst/>
            <a:rect l="l" t="t" r="r" b="b"/>
            <a:pathLst>
              <a:path w="3050550" h="3033911">
                <a:moveTo>
                  <a:pt x="0" y="0"/>
                </a:moveTo>
                <a:lnTo>
                  <a:pt x="3050550" y="0"/>
                </a:lnTo>
                <a:lnTo>
                  <a:pt x="3050550" y="3033911"/>
                </a:lnTo>
                <a:lnTo>
                  <a:pt x="0" y="3033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294503" y="1252989"/>
            <a:ext cx="12583297" cy="1337068"/>
          </a:xfrm>
          <a:prstGeom prst="rect">
            <a:avLst/>
          </a:prstGeom>
        </p:spPr>
        <p:txBody>
          <a:bodyPr lIns="0" tIns="0" rIns="0" bIns="0" rtlCol="0" anchor="t">
            <a:spAutoFit/>
          </a:bodyPr>
          <a:lstStyle/>
          <a:p>
            <a:pPr algn="l">
              <a:lnSpc>
                <a:spcPts val="10167"/>
              </a:lnSpc>
            </a:pPr>
            <a:r>
              <a:rPr lang="en-US" sz="9871">
                <a:solidFill>
                  <a:srgbClr val="F8F8F8"/>
                </a:solidFill>
                <a:latin typeface="Gagalin"/>
                <a:ea typeface="Gagalin"/>
                <a:cs typeface="Gagalin"/>
                <a:sym typeface="Gagalin"/>
              </a:rPr>
              <a:t>POURQUOI PYTHON ?</a:t>
            </a:r>
          </a:p>
        </p:txBody>
      </p:sp>
      <p:sp>
        <p:nvSpPr>
          <p:cNvPr id="6" name="TextBox 6"/>
          <p:cNvSpPr txBox="1"/>
          <p:nvPr/>
        </p:nvSpPr>
        <p:spPr>
          <a:xfrm>
            <a:off x="1028700" y="3767568"/>
            <a:ext cx="12044292" cy="4611844"/>
          </a:xfrm>
          <a:prstGeom prst="rect">
            <a:avLst/>
          </a:prstGeom>
        </p:spPr>
        <p:txBody>
          <a:bodyPr lIns="0" tIns="0" rIns="0" bIns="0" rtlCol="0" anchor="t">
            <a:spAutoFit/>
          </a:bodyPr>
          <a:lstStyle/>
          <a:p>
            <a:pPr algn="l">
              <a:lnSpc>
                <a:spcPts val="4103"/>
              </a:lnSpc>
            </a:pPr>
            <a:r>
              <a:rPr lang="en-US" sz="2931" b="1">
                <a:solidFill>
                  <a:srgbClr val="F8F8F8"/>
                </a:solidFill>
                <a:latin typeface="Open Sans 1 Bold"/>
                <a:ea typeface="Open Sans 1 Bold"/>
                <a:cs typeface="Open Sans 1 Bold"/>
                <a:sym typeface="Open Sans 1 Bold"/>
              </a:rPr>
              <a:t>On a choisi de développer cette application en Python pour sa simplicité, sa lisibilité, et son approche intuitive. Ce langage offre une richesse de bibliothèques adaptées aux besoins, telles que tkinter pour l’interface graphique, sqlite3 pour la gestion des bases de données, et matplotlib pour les visualisations. </a:t>
            </a:r>
          </a:p>
          <a:p>
            <a:pPr algn="l">
              <a:lnSpc>
                <a:spcPts val="4103"/>
              </a:lnSpc>
            </a:pPr>
            <a:endParaRPr lang="en-US" sz="2931" b="1">
              <a:solidFill>
                <a:srgbClr val="F8F8F8"/>
              </a:solidFill>
              <a:latin typeface="Open Sans 1 Bold"/>
              <a:ea typeface="Open Sans 1 Bold"/>
              <a:cs typeface="Open Sans 1 Bold"/>
              <a:sym typeface="Open Sans 1 Bold"/>
            </a:endParaRPr>
          </a:p>
          <a:p>
            <a:pPr algn="l">
              <a:lnSpc>
                <a:spcPts val="4103"/>
              </a:lnSpc>
            </a:pPr>
            <a:r>
              <a:rPr lang="en-US" sz="2931" b="1">
                <a:solidFill>
                  <a:srgbClr val="F8F8F8"/>
                </a:solidFill>
                <a:latin typeface="Open Sans 1 Bold"/>
                <a:ea typeface="Open Sans 1 Bold"/>
                <a:cs typeface="Open Sans 1 Bold"/>
                <a:sym typeface="Open Sans 1 Bold"/>
              </a:rPr>
              <a:t>Grâce à sa polyvalence et à sa communauté active, Python permet un développement rapide et efficace. Il est idéal pour créer des applications robustes et conviviales.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259" b="-9259"/>
            </a:stretch>
          </a:blipFill>
        </p:spPr>
      </p:sp>
      <p:sp>
        <p:nvSpPr>
          <p:cNvPr id="3" name="Freeform 3"/>
          <p:cNvSpPr/>
          <p:nvPr/>
        </p:nvSpPr>
        <p:spPr>
          <a:xfrm>
            <a:off x="4125772" y="5925155"/>
            <a:ext cx="2587255" cy="1688772"/>
          </a:xfrm>
          <a:custGeom>
            <a:avLst/>
            <a:gdLst/>
            <a:ahLst/>
            <a:cxnLst/>
            <a:rect l="l" t="t" r="r" b="b"/>
            <a:pathLst>
              <a:path w="2587255" h="1688772">
                <a:moveTo>
                  <a:pt x="0" y="0"/>
                </a:moveTo>
                <a:lnTo>
                  <a:pt x="2587254" y="0"/>
                </a:lnTo>
                <a:lnTo>
                  <a:pt x="2587254" y="1688771"/>
                </a:lnTo>
                <a:lnTo>
                  <a:pt x="0" y="1688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557077" y="1448457"/>
            <a:ext cx="2092450" cy="1498955"/>
          </a:xfrm>
          <a:custGeom>
            <a:avLst/>
            <a:gdLst/>
            <a:ahLst/>
            <a:cxnLst/>
            <a:rect l="l" t="t" r="r" b="b"/>
            <a:pathLst>
              <a:path w="2092450" h="1498955">
                <a:moveTo>
                  <a:pt x="0" y="0"/>
                </a:moveTo>
                <a:lnTo>
                  <a:pt x="2092450" y="0"/>
                </a:lnTo>
                <a:lnTo>
                  <a:pt x="2092450" y="1498955"/>
                </a:lnTo>
                <a:lnTo>
                  <a:pt x="0" y="1498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928744" y="1448457"/>
            <a:ext cx="1383002" cy="1386700"/>
          </a:xfrm>
          <a:custGeom>
            <a:avLst/>
            <a:gdLst/>
            <a:ahLst/>
            <a:cxnLst/>
            <a:rect l="l" t="t" r="r" b="b"/>
            <a:pathLst>
              <a:path w="1383002" h="1386700">
                <a:moveTo>
                  <a:pt x="0" y="0"/>
                </a:moveTo>
                <a:lnTo>
                  <a:pt x="1383002" y="0"/>
                </a:lnTo>
                <a:lnTo>
                  <a:pt x="1383002" y="1386700"/>
                </a:lnTo>
                <a:lnTo>
                  <a:pt x="0" y="13867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2958889" y="1383252"/>
            <a:ext cx="2218188" cy="1451905"/>
          </a:xfrm>
          <a:custGeom>
            <a:avLst/>
            <a:gdLst/>
            <a:ahLst/>
            <a:cxnLst/>
            <a:rect l="l" t="t" r="r" b="b"/>
            <a:pathLst>
              <a:path w="2218188" h="1451905">
                <a:moveTo>
                  <a:pt x="0" y="0"/>
                </a:moveTo>
                <a:lnTo>
                  <a:pt x="2218188" y="0"/>
                </a:lnTo>
                <a:lnTo>
                  <a:pt x="2218188" y="1451905"/>
                </a:lnTo>
                <a:lnTo>
                  <a:pt x="0" y="14519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695169" y="5607507"/>
            <a:ext cx="1751066" cy="1751066"/>
          </a:xfrm>
          <a:custGeom>
            <a:avLst/>
            <a:gdLst/>
            <a:ahLst/>
            <a:cxnLst/>
            <a:rect l="l" t="t" r="r" b="b"/>
            <a:pathLst>
              <a:path w="1751066" h="1751066">
                <a:moveTo>
                  <a:pt x="0" y="0"/>
                </a:moveTo>
                <a:lnTo>
                  <a:pt x="1751066" y="0"/>
                </a:lnTo>
                <a:lnTo>
                  <a:pt x="1751066" y="1751065"/>
                </a:lnTo>
                <a:lnTo>
                  <a:pt x="0" y="17510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16762948" y="9588392"/>
            <a:ext cx="496352" cy="290194"/>
          </a:xfrm>
          <a:prstGeom prst="rect">
            <a:avLst/>
          </a:prstGeom>
        </p:spPr>
        <p:txBody>
          <a:bodyPr lIns="0" tIns="0" rIns="0" bIns="0" rtlCol="0" anchor="t">
            <a:spAutoFit/>
          </a:bodyPr>
          <a:lstStyle/>
          <a:p>
            <a:pPr algn="r">
              <a:lnSpc>
                <a:spcPts val="2380"/>
              </a:lnSpc>
            </a:pPr>
            <a:r>
              <a:rPr lang="en-US" sz="1700">
                <a:solidFill>
                  <a:srgbClr val="FFFFFF"/>
                </a:solidFill>
                <a:latin typeface="Aileron"/>
                <a:ea typeface="Aileron"/>
                <a:cs typeface="Aileron"/>
                <a:sym typeface="Aileron"/>
              </a:rPr>
              <a:t>16</a:t>
            </a:r>
          </a:p>
        </p:txBody>
      </p:sp>
      <p:sp>
        <p:nvSpPr>
          <p:cNvPr id="9" name="TextBox 9"/>
          <p:cNvSpPr txBox="1"/>
          <p:nvPr/>
        </p:nvSpPr>
        <p:spPr>
          <a:xfrm>
            <a:off x="12437156" y="3559416"/>
            <a:ext cx="3152265" cy="1229200"/>
          </a:xfrm>
          <a:prstGeom prst="rect">
            <a:avLst/>
          </a:prstGeom>
        </p:spPr>
        <p:txBody>
          <a:bodyPr lIns="0" tIns="0" rIns="0" bIns="0" rtlCol="0" anchor="t">
            <a:spAutoFit/>
          </a:bodyPr>
          <a:lstStyle/>
          <a:p>
            <a:pPr algn="ctr">
              <a:lnSpc>
                <a:spcPts val="2412"/>
              </a:lnSpc>
            </a:pPr>
            <a:r>
              <a:rPr lang="en-US" sz="1722">
                <a:solidFill>
                  <a:srgbClr val="FFFFFF"/>
                </a:solidFill>
                <a:latin typeface="Aileron"/>
                <a:ea typeface="Aileron"/>
                <a:cs typeface="Aileron"/>
                <a:sym typeface="Aileron"/>
              </a:rPr>
              <a:t>Une extension de tkinter pour afficher des boîtes de dialogue (exemple : messages d'erreur, confirmations).</a:t>
            </a:r>
          </a:p>
        </p:txBody>
      </p:sp>
      <p:sp>
        <p:nvSpPr>
          <p:cNvPr id="10" name="TextBox 10"/>
          <p:cNvSpPr txBox="1"/>
          <p:nvPr/>
        </p:nvSpPr>
        <p:spPr>
          <a:xfrm>
            <a:off x="12437156" y="3012852"/>
            <a:ext cx="3261655" cy="365589"/>
          </a:xfrm>
          <a:prstGeom prst="rect">
            <a:avLst/>
          </a:prstGeom>
        </p:spPr>
        <p:txBody>
          <a:bodyPr lIns="0" tIns="0" rIns="0" bIns="0" rtlCol="0" anchor="t">
            <a:spAutoFit/>
          </a:bodyPr>
          <a:lstStyle/>
          <a:p>
            <a:pPr algn="ctr">
              <a:lnSpc>
                <a:spcPts val="2977"/>
              </a:lnSpc>
            </a:pPr>
            <a:r>
              <a:rPr lang="en-US" sz="2126" b="1">
                <a:solidFill>
                  <a:srgbClr val="FFFFFF"/>
                </a:solidFill>
                <a:latin typeface="Aileron Bold"/>
                <a:ea typeface="Aileron Bold"/>
                <a:cs typeface="Aileron Bold"/>
                <a:sym typeface="Aileron Bold"/>
              </a:rPr>
              <a:t>MESSAGEBOX :</a:t>
            </a:r>
          </a:p>
        </p:txBody>
      </p:sp>
      <p:sp>
        <p:nvSpPr>
          <p:cNvPr id="11" name="TextBox 11"/>
          <p:cNvSpPr txBox="1"/>
          <p:nvPr/>
        </p:nvSpPr>
        <p:spPr>
          <a:xfrm>
            <a:off x="6713026" y="3588299"/>
            <a:ext cx="4152684" cy="1268534"/>
          </a:xfrm>
          <a:prstGeom prst="rect">
            <a:avLst/>
          </a:prstGeom>
        </p:spPr>
        <p:txBody>
          <a:bodyPr lIns="0" tIns="0" rIns="0" bIns="0" rtlCol="0" anchor="t">
            <a:spAutoFit/>
          </a:bodyPr>
          <a:lstStyle/>
          <a:p>
            <a:pPr algn="ctr">
              <a:lnSpc>
                <a:spcPts val="2412"/>
              </a:lnSpc>
            </a:pPr>
            <a:r>
              <a:rPr lang="en-US" sz="1722">
                <a:solidFill>
                  <a:srgbClr val="FFFFFF"/>
                </a:solidFill>
                <a:latin typeface="Aileron"/>
                <a:ea typeface="Aileron"/>
                <a:cs typeface="Aileron"/>
                <a:sym typeface="Aileron"/>
              </a:rPr>
              <a:t>Pour gérer la base de données intégrée au projet.</a:t>
            </a:r>
          </a:p>
          <a:p>
            <a:pPr algn="ctr">
              <a:lnSpc>
                <a:spcPts val="2412"/>
              </a:lnSpc>
            </a:pPr>
            <a:r>
              <a:rPr lang="en-US" sz="1722">
                <a:solidFill>
                  <a:srgbClr val="FFFFFF"/>
                </a:solidFill>
                <a:latin typeface="Aileron"/>
                <a:ea typeface="Aileron"/>
                <a:cs typeface="Aileron"/>
                <a:sym typeface="Aileron"/>
              </a:rPr>
              <a:t>Utilisé pour stocker et interagir avec des données de manière structurée.</a:t>
            </a:r>
          </a:p>
          <a:p>
            <a:pPr algn="ctr">
              <a:lnSpc>
                <a:spcPts val="172"/>
              </a:lnSpc>
            </a:pPr>
            <a:endParaRPr lang="en-US" sz="1722">
              <a:solidFill>
                <a:srgbClr val="FFFFFF"/>
              </a:solidFill>
              <a:latin typeface="Aileron"/>
              <a:ea typeface="Aileron"/>
              <a:cs typeface="Aileron"/>
              <a:sym typeface="Aileron"/>
            </a:endParaRPr>
          </a:p>
        </p:txBody>
      </p:sp>
      <p:sp>
        <p:nvSpPr>
          <p:cNvPr id="12" name="TextBox 12"/>
          <p:cNvSpPr txBox="1"/>
          <p:nvPr/>
        </p:nvSpPr>
        <p:spPr>
          <a:xfrm>
            <a:off x="6989418" y="3012852"/>
            <a:ext cx="3261655" cy="365086"/>
          </a:xfrm>
          <a:prstGeom prst="rect">
            <a:avLst/>
          </a:prstGeom>
        </p:spPr>
        <p:txBody>
          <a:bodyPr lIns="0" tIns="0" rIns="0" bIns="0" rtlCol="0" anchor="t">
            <a:spAutoFit/>
          </a:bodyPr>
          <a:lstStyle/>
          <a:p>
            <a:pPr algn="ctr">
              <a:lnSpc>
                <a:spcPts val="2977"/>
              </a:lnSpc>
            </a:pPr>
            <a:r>
              <a:rPr lang="en-US" sz="2126" b="1">
                <a:solidFill>
                  <a:srgbClr val="FFFFFF"/>
                </a:solidFill>
                <a:latin typeface="Aileron Bold"/>
                <a:ea typeface="Aileron Bold"/>
                <a:cs typeface="Aileron Bold"/>
                <a:sym typeface="Aileron Bold"/>
              </a:rPr>
              <a:t>SQLITE3</a:t>
            </a:r>
          </a:p>
        </p:txBody>
      </p:sp>
      <p:sp>
        <p:nvSpPr>
          <p:cNvPr id="13" name="TextBox 13"/>
          <p:cNvSpPr txBox="1"/>
          <p:nvPr/>
        </p:nvSpPr>
        <p:spPr>
          <a:xfrm>
            <a:off x="1493882" y="3746894"/>
            <a:ext cx="4218840" cy="1574416"/>
          </a:xfrm>
          <a:prstGeom prst="rect">
            <a:avLst/>
          </a:prstGeom>
        </p:spPr>
        <p:txBody>
          <a:bodyPr lIns="0" tIns="0" rIns="0" bIns="0" rtlCol="0" anchor="t">
            <a:spAutoFit/>
          </a:bodyPr>
          <a:lstStyle/>
          <a:p>
            <a:pPr algn="ctr">
              <a:lnSpc>
                <a:spcPts val="2412"/>
              </a:lnSpc>
            </a:pPr>
            <a:r>
              <a:rPr lang="en-US" sz="1722">
                <a:solidFill>
                  <a:srgbClr val="FFFFFF"/>
                </a:solidFill>
                <a:latin typeface="Aileron"/>
                <a:ea typeface="Aileron"/>
                <a:cs typeface="Aileron"/>
                <a:sym typeface="Aileron"/>
              </a:rPr>
              <a:t>Pour créer l'interface utilisateur graphique (GUI).</a:t>
            </a:r>
          </a:p>
          <a:p>
            <a:pPr algn="ctr">
              <a:lnSpc>
                <a:spcPts val="2412"/>
              </a:lnSpc>
            </a:pPr>
            <a:r>
              <a:rPr lang="en-US" sz="1722">
                <a:solidFill>
                  <a:srgbClr val="FFFFFF"/>
                </a:solidFill>
                <a:latin typeface="Aileron"/>
                <a:ea typeface="Aileron"/>
                <a:cs typeface="Aileron"/>
                <a:sym typeface="Aileron"/>
              </a:rPr>
              <a:t>Permet de concevoir des fenêtres, des boutons, des menus, et d'autres composants d'interface</a:t>
            </a:r>
          </a:p>
          <a:p>
            <a:pPr algn="ctr">
              <a:lnSpc>
                <a:spcPts val="172"/>
              </a:lnSpc>
            </a:pPr>
            <a:endParaRPr lang="en-US" sz="1722">
              <a:solidFill>
                <a:srgbClr val="FFFFFF"/>
              </a:solidFill>
              <a:latin typeface="Aileron"/>
              <a:ea typeface="Aileron"/>
              <a:cs typeface="Aileron"/>
              <a:sym typeface="Aileron"/>
            </a:endParaRPr>
          </a:p>
        </p:txBody>
      </p:sp>
      <p:sp>
        <p:nvSpPr>
          <p:cNvPr id="14" name="TextBox 14"/>
          <p:cNvSpPr txBox="1"/>
          <p:nvPr/>
        </p:nvSpPr>
        <p:spPr>
          <a:xfrm>
            <a:off x="2157745" y="3133656"/>
            <a:ext cx="3261655" cy="365589"/>
          </a:xfrm>
          <a:prstGeom prst="rect">
            <a:avLst/>
          </a:prstGeom>
        </p:spPr>
        <p:txBody>
          <a:bodyPr lIns="0" tIns="0" rIns="0" bIns="0" rtlCol="0" anchor="t">
            <a:spAutoFit/>
          </a:bodyPr>
          <a:lstStyle/>
          <a:p>
            <a:pPr algn="ctr">
              <a:lnSpc>
                <a:spcPts val="2977"/>
              </a:lnSpc>
            </a:pPr>
            <a:r>
              <a:rPr lang="en-US" sz="2126" b="1">
                <a:solidFill>
                  <a:srgbClr val="FFFFFF"/>
                </a:solidFill>
                <a:latin typeface="Aileron Bold"/>
                <a:ea typeface="Aileron Bold"/>
                <a:cs typeface="Aileron Bold"/>
                <a:sym typeface="Aileron Bold"/>
              </a:rPr>
              <a:t>TKINTER (TK, TTK) :</a:t>
            </a:r>
          </a:p>
        </p:txBody>
      </p:sp>
      <p:sp>
        <p:nvSpPr>
          <p:cNvPr id="15" name="TextBox 15"/>
          <p:cNvSpPr txBox="1"/>
          <p:nvPr/>
        </p:nvSpPr>
        <p:spPr>
          <a:xfrm>
            <a:off x="631112" y="352920"/>
            <a:ext cx="10939590" cy="766558"/>
          </a:xfrm>
          <a:prstGeom prst="rect">
            <a:avLst/>
          </a:prstGeom>
        </p:spPr>
        <p:txBody>
          <a:bodyPr lIns="0" tIns="0" rIns="0" bIns="0" rtlCol="0" anchor="t">
            <a:spAutoFit/>
          </a:bodyPr>
          <a:lstStyle/>
          <a:p>
            <a:pPr algn="l">
              <a:lnSpc>
                <a:spcPts val="5804"/>
              </a:lnSpc>
            </a:pPr>
            <a:r>
              <a:rPr lang="en-US" sz="5804" spc="354">
                <a:solidFill>
                  <a:srgbClr val="FFFFFF"/>
                </a:solidFill>
                <a:latin typeface="Anton"/>
                <a:ea typeface="Anton"/>
                <a:cs typeface="Anton"/>
                <a:sym typeface="Anton"/>
              </a:rPr>
              <a:t>LES BIBLIOTHÈQUES UTILISÉES</a:t>
            </a:r>
          </a:p>
        </p:txBody>
      </p:sp>
      <p:sp>
        <p:nvSpPr>
          <p:cNvPr id="16" name="TextBox 16"/>
          <p:cNvSpPr txBox="1"/>
          <p:nvPr/>
        </p:nvSpPr>
        <p:spPr>
          <a:xfrm>
            <a:off x="9994570" y="8029100"/>
            <a:ext cx="3152265" cy="1229200"/>
          </a:xfrm>
          <a:prstGeom prst="rect">
            <a:avLst/>
          </a:prstGeom>
        </p:spPr>
        <p:txBody>
          <a:bodyPr lIns="0" tIns="0" rIns="0" bIns="0" rtlCol="0" anchor="t">
            <a:spAutoFit/>
          </a:bodyPr>
          <a:lstStyle/>
          <a:p>
            <a:pPr algn="ctr">
              <a:lnSpc>
                <a:spcPts val="2412"/>
              </a:lnSpc>
            </a:pPr>
            <a:r>
              <a:rPr lang="en-US" sz="1722">
                <a:solidFill>
                  <a:srgbClr val="FFFFFF"/>
                </a:solidFill>
                <a:latin typeface="Aileron"/>
                <a:ea typeface="Aileron"/>
                <a:cs typeface="Aileron"/>
                <a:sym typeface="Aileron"/>
              </a:rPr>
              <a:t>Une intégration de matplotlib avec tkinter pour afficher les graphiques directement dans la fenêtre de l'application.</a:t>
            </a:r>
          </a:p>
        </p:txBody>
      </p:sp>
      <p:sp>
        <p:nvSpPr>
          <p:cNvPr id="17" name="TextBox 17"/>
          <p:cNvSpPr txBox="1"/>
          <p:nvPr/>
        </p:nvSpPr>
        <p:spPr>
          <a:xfrm>
            <a:off x="9939875" y="7510972"/>
            <a:ext cx="3261655" cy="365589"/>
          </a:xfrm>
          <a:prstGeom prst="rect">
            <a:avLst/>
          </a:prstGeom>
        </p:spPr>
        <p:txBody>
          <a:bodyPr lIns="0" tIns="0" rIns="0" bIns="0" rtlCol="0" anchor="t">
            <a:spAutoFit/>
          </a:bodyPr>
          <a:lstStyle/>
          <a:p>
            <a:pPr algn="ctr">
              <a:lnSpc>
                <a:spcPts val="2977"/>
              </a:lnSpc>
            </a:pPr>
            <a:r>
              <a:rPr lang="en-US" sz="2126" b="1">
                <a:solidFill>
                  <a:srgbClr val="FFFFFF"/>
                </a:solidFill>
                <a:latin typeface="Aileron Bold"/>
                <a:ea typeface="Aileron Bold"/>
                <a:cs typeface="Aileron Bold"/>
                <a:sym typeface="Aileron Bold"/>
              </a:rPr>
              <a:t>FIGURECANVASTKAGG :</a:t>
            </a:r>
          </a:p>
        </p:txBody>
      </p:sp>
      <p:sp>
        <p:nvSpPr>
          <p:cNvPr id="18" name="TextBox 18"/>
          <p:cNvSpPr txBox="1"/>
          <p:nvPr/>
        </p:nvSpPr>
        <p:spPr>
          <a:xfrm>
            <a:off x="4081894" y="8355001"/>
            <a:ext cx="3152265" cy="1229200"/>
          </a:xfrm>
          <a:prstGeom prst="rect">
            <a:avLst/>
          </a:prstGeom>
        </p:spPr>
        <p:txBody>
          <a:bodyPr lIns="0" tIns="0" rIns="0" bIns="0" rtlCol="0" anchor="t">
            <a:spAutoFit/>
          </a:bodyPr>
          <a:lstStyle/>
          <a:p>
            <a:pPr algn="ctr">
              <a:lnSpc>
                <a:spcPts val="2412"/>
              </a:lnSpc>
            </a:pPr>
            <a:r>
              <a:rPr lang="en-US" sz="1722">
                <a:solidFill>
                  <a:srgbClr val="FFFFFF"/>
                </a:solidFill>
                <a:latin typeface="Aileron"/>
                <a:ea typeface="Aileron"/>
                <a:cs typeface="Aileron"/>
                <a:sym typeface="Aileron"/>
              </a:rPr>
              <a:t>Pour créer des visualisations de données (graphes, diagrammes, etc.)..</a:t>
            </a:r>
          </a:p>
          <a:p>
            <a:pPr algn="ctr">
              <a:lnSpc>
                <a:spcPts val="2412"/>
              </a:lnSpc>
            </a:pPr>
            <a:endParaRPr lang="en-US" sz="1722">
              <a:solidFill>
                <a:srgbClr val="FFFFFF"/>
              </a:solidFill>
              <a:latin typeface="Aileron"/>
              <a:ea typeface="Aileron"/>
              <a:cs typeface="Aileron"/>
              <a:sym typeface="Aileron"/>
            </a:endParaRPr>
          </a:p>
        </p:txBody>
      </p:sp>
      <p:sp>
        <p:nvSpPr>
          <p:cNvPr id="19" name="TextBox 19"/>
          <p:cNvSpPr txBox="1"/>
          <p:nvPr/>
        </p:nvSpPr>
        <p:spPr>
          <a:xfrm>
            <a:off x="4081894" y="7857738"/>
            <a:ext cx="3261655" cy="365589"/>
          </a:xfrm>
          <a:prstGeom prst="rect">
            <a:avLst/>
          </a:prstGeom>
        </p:spPr>
        <p:txBody>
          <a:bodyPr lIns="0" tIns="0" rIns="0" bIns="0" rtlCol="0" anchor="t">
            <a:spAutoFit/>
          </a:bodyPr>
          <a:lstStyle/>
          <a:p>
            <a:pPr algn="ctr">
              <a:lnSpc>
                <a:spcPts val="2977"/>
              </a:lnSpc>
            </a:pPr>
            <a:r>
              <a:rPr lang="en-US" sz="2126" b="1">
                <a:solidFill>
                  <a:srgbClr val="FFFFFF"/>
                </a:solidFill>
                <a:latin typeface="Aileron Bold"/>
                <a:ea typeface="Aileron Bold"/>
                <a:cs typeface="Aileron Bold"/>
                <a:sym typeface="Aileron Bold"/>
              </a:rPr>
              <a:t>MATPLOTLIB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743816" y="974588"/>
            <a:ext cx="14881602" cy="1809415"/>
          </a:xfrm>
          <a:prstGeom prst="rect">
            <a:avLst/>
          </a:prstGeom>
        </p:spPr>
        <p:txBody>
          <a:bodyPr lIns="0" tIns="0" rIns="0" bIns="0" rtlCol="0" anchor="t">
            <a:spAutoFit/>
          </a:bodyPr>
          <a:lstStyle/>
          <a:p>
            <a:pPr algn="l">
              <a:lnSpc>
                <a:spcPts val="13616"/>
              </a:lnSpc>
            </a:pPr>
            <a:r>
              <a:rPr lang="en-US" sz="13219">
                <a:solidFill>
                  <a:srgbClr val="F8F8F8"/>
                </a:solidFill>
                <a:latin typeface="Gagalin"/>
                <a:ea typeface="Gagalin"/>
                <a:cs typeface="Gagalin"/>
                <a:sym typeface="Gagalin"/>
              </a:rPr>
              <a:t>2. BASE DE DONNÉES</a:t>
            </a:r>
          </a:p>
        </p:txBody>
      </p:sp>
      <p:sp>
        <p:nvSpPr>
          <p:cNvPr id="4" name="TextBox 4"/>
          <p:cNvSpPr txBox="1"/>
          <p:nvPr/>
        </p:nvSpPr>
        <p:spPr>
          <a:xfrm>
            <a:off x="1028700" y="3929447"/>
            <a:ext cx="13998995" cy="3845022"/>
          </a:xfrm>
          <a:prstGeom prst="rect">
            <a:avLst/>
          </a:prstGeom>
        </p:spPr>
        <p:txBody>
          <a:bodyPr lIns="0" tIns="0" rIns="0" bIns="0" rtlCol="0" anchor="t">
            <a:spAutoFit/>
          </a:bodyPr>
          <a:lstStyle/>
          <a:p>
            <a:pPr algn="l">
              <a:lnSpc>
                <a:spcPts val="4369"/>
              </a:lnSpc>
            </a:pPr>
            <a:r>
              <a:rPr lang="en-US" sz="3121" b="1">
                <a:solidFill>
                  <a:srgbClr val="F8F8F8"/>
                </a:solidFill>
                <a:latin typeface="Open Sans 1 Bold"/>
                <a:ea typeface="Open Sans 1 Bold"/>
                <a:cs typeface="Open Sans 1 Bold"/>
                <a:sym typeface="Open Sans 1 Bold"/>
              </a:rPr>
              <a:t>Dans notre projet, la base de données est utilisée pour stocker et gérer les informations essentielles, telles que les informations sur les   produits et les ventes , Grâce à SQLite, nous assurons la persistance de ces données,Elle permet  d'exécuter des requêtes dynamiques pour manipuler les données en fonction des besoins de l'utilisateur, garantissant ainsi une gestion efficace et fluide des informations au sein de l'application.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589277" y="2860284"/>
            <a:ext cx="16440897" cy="6398016"/>
            <a:chOff x="0" y="0"/>
            <a:chExt cx="4330113" cy="1685074"/>
          </a:xfrm>
        </p:grpSpPr>
        <p:sp>
          <p:nvSpPr>
            <p:cNvPr id="4" name="Freeform 4"/>
            <p:cNvSpPr/>
            <p:nvPr/>
          </p:nvSpPr>
          <p:spPr>
            <a:xfrm>
              <a:off x="0" y="0"/>
              <a:ext cx="4330113" cy="1685074"/>
            </a:xfrm>
            <a:custGeom>
              <a:avLst/>
              <a:gdLst/>
              <a:ahLst/>
              <a:cxnLst/>
              <a:rect l="l" t="t" r="r" b="b"/>
              <a:pathLst>
                <a:path w="4330113" h="1685074">
                  <a:moveTo>
                    <a:pt x="0" y="0"/>
                  </a:moveTo>
                  <a:lnTo>
                    <a:pt x="4330113" y="0"/>
                  </a:lnTo>
                  <a:lnTo>
                    <a:pt x="4330113" y="1685074"/>
                  </a:lnTo>
                  <a:lnTo>
                    <a:pt x="0" y="1685074"/>
                  </a:lnTo>
                  <a:close/>
                </a:path>
              </a:pathLst>
            </a:custGeom>
            <a:solidFill>
              <a:srgbClr val="01003B">
                <a:alpha val="29804"/>
              </a:srgbClr>
            </a:solidFill>
          </p:spPr>
        </p:sp>
        <p:sp>
          <p:nvSpPr>
            <p:cNvPr id="5" name="TextBox 5"/>
            <p:cNvSpPr txBox="1"/>
            <p:nvPr/>
          </p:nvSpPr>
          <p:spPr>
            <a:xfrm>
              <a:off x="0" y="-47625"/>
              <a:ext cx="4330113" cy="1732699"/>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627907" y="3495968"/>
            <a:ext cx="976910" cy="757056"/>
            <a:chOff x="0" y="0"/>
            <a:chExt cx="1048842" cy="812800"/>
          </a:xfrm>
        </p:grpSpPr>
        <p:sp>
          <p:nvSpPr>
            <p:cNvPr id="7" name="Freeform 7"/>
            <p:cNvSpPr/>
            <p:nvPr/>
          </p:nvSpPr>
          <p:spPr>
            <a:xfrm>
              <a:off x="0" y="0"/>
              <a:ext cx="1048842" cy="812800"/>
            </a:xfrm>
            <a:custGeom>
              <a:avLst/>
              <a:gdLst/>
              <a:ahLst/>
              <a:cxnLst/>
              <a:rect l="l" t="t" r="r" b="b"/>
              <a:pathLst>
                <a:path w="1048842" h="812800">
                  <a:moveTo>
                    <a:pt x="524421" y="0"/>
                  </a:moveTo>
                  <a:cubicBezTo>
                    <a:pt x="234791" y="0"/>
                    <a:pt x="0" y="181951"/>
                    <a:pt x="0" y="406400"/>
                  </a:cubicBezTo>
                  <a:cubicBezTo>
                    <a:pt x="0" y="630849"/>
                    <a:pt x="234791" y="812800"/>
                    <a:pt x="524421" y="812800"/>
                  </a:cubicBezTo>
                  <a:cubicBezTo>
                    <a:pt x="814051" y="812800"/>
                    <a:pt x="1048842" y="630849"/>
                    <a:pt x="1048842" y="406400"/>
                  </a:cubicBezTo>
                  <a:cubicBezTo>
                    <a:pt x="1048842" y="181951"/>
                    <a:pt x="814051" y="0"/>
                    <a:pt x="524421" y="0"/>
                  </a:cubicBezTo>
                  <a:close/>
                </a:path>
              </a:pathLst>
            </a:custGeom>
            <a:solidFill>
              <a:srgbClr val="A4B9FB"/>
            </a:solidFill>
          </p:spPr>
        </p:sp>
        <p:sp>
          <p:nvSpPr>
            <p:cNvPr id="8" name="TextBox 8"/>
            <p:cNvSpPr txBox="1"/>
            <p:nvPr/>
          </p:nvSpPr>
          <p:spPr>
            <a:xfrm>
              <a:off x="98329" y="28575"/>
              <a:ext cx="852184" cy="708025"/>
            </a:xfrm>
            <a:prstGeom prst="rect">
              <a:avLst/>
            </a:prstGeom>
          </p:spPr>
          <p:txBody>
            <a:bodyPr lIns="31363" tIns="31363" rIns="31363" bIns="31363" rtlCol="0" anchor="ctr"/>
            <a:lstStyle/>
            <a:p>
              <a:pPr algn="ctr">
                <a:lnSpc>
                  <a:spcPts val="2871"/>
                </a:lnSpc>
              </a:pPr>
              <a:endParaRPr/>
            </a:p>
          </p:txBody>
        </p:sp>
      </p:grpSp>
      <p:grpSp>
        <p:nvGrpSpPr>
          <p:cNvPr id="9" name="Group 9"/>
          <p:cNvGrpSpPr/>
          <p:nvPr/>
        </p:nvGrpSpPr>
        <p:grpSpPr>
          <a:xfrm>
            <a:off x="1627907" y="4654561"/>
            <a:ext cx="976910" cy="757056"/>
            <a:chOff x="0" y="0"/>
            <a:chExt cx="1048842" cy="812800"/>
          </a:xfrm>
        </p:grpSpPr>
        <p:sp>
          <p:nvSpPr>
            <p:cNvPr id="10" name="Freeform 10"/>
            <p:cNvSpPr/>
            <p:nvPr/>
          </p:nvSpPr>
          <p:spPr>
            <a:xfrm>
              <a:off x="0" y="0"/>
              <a:ext cx="1048842" cy="812800"/>
            </a:xfrm>
            <a:custGeom>
              <a:avLst/>
              <a:gdLst/>
              <a:ahLst/>
              <a:cxnLst/>
              <a:rect l="l" t="t" r="r" b="b"/>
              <a:pathLst>
                <a:path w="1048842" h="812800">
                  <a:moveTo>
                    <a:pt x="524421" y="0"/>
                  </a:moveTo>
                  <a:cubicBezTo>
                    <a:pt x="234791" y="0"/>
                    <a:pt x="0" y="181951"/>
                    <a:pt x="0" y="406400"/>
                  </a:cubicBezTo>
                  <a:cubicBezTo>
                    <a:pt x="0" y="630849"/>
                    <a:pt x="234791" y="812800"/>
                    <a:pt x="524421" y="812800"/>
                  </a:cubicBezTo>
                  <a:cubicBezTo>
                    <a:pt x="814051" y="812800"/>
                    <a:pt x="1048842" y="630849"/>
                    <a:pt x="1048842" y="406400"/>
                  </a:cubicBezTo>
                  <a:cubicBezTo>
                    <a:pt x="1048842" y="181951"/>
                    <a:pt x="814051" y="0"/>
                    <a:pt x="524421" y="0"/>
                  </a:cubicBezTo>
                  <a:close/>
                </a:path>
              </a:pathLst>
            </a:custGeom>
            <a:solidFill>
              <a:srgbClr val="A4B9FB"/>
            </a:solidFill>
          </p:spPr>
        </p:sp>
        <p:sp>
          <p:nvSpPr>
            <p:cNvPr id="11" name="TextBox 11"/>
            <p:cNvSpPr txBox="1"/>
            <p:nvPr/>
          </p:nvSpPr>
          <p:spPr>
            <a:xfrm>
              <a:off x="98329" y="28575"/>
              <a:ext cx="852184" cy="708025"/>
            </a:xfrm>
            <a:prstGeom prst="rect">
              <a:avLst/>
            </a:prstGeom>
          </p:spPr>
          <p:txBody>
            <a:bodyPr lIns="31363" tIns="31363" rIns="31363" bIns="31363" rtlCol="0" anchor="ctr"/>
            <a:lstStyle/>
            <a:p>
              <a:pPr algn="ctr">
                <a:lnSpc>
                  <a:spcPts val="2871"/>
                </a:lnSpc>
              </a:pPr>
              <a:endParaRPr/>
            </a:p>
          </p:txBody>
        </p:sp>
      </p:grpSp>
      <p:grpSp>
        <p:nvGrpSpPr>
          <p:cNvPr id="12" name="Group 12"/>
          <p:cNvGrpSpPr/>
          <p:nvPr/>
        </p:nvGrpSpPr>
        <p:grpSpPr>
          <a:xfrm>
            <a:off x="1627907" y="5813154"/>
            <a:ext cx="976910" cy="757056"/>
            <a:chOff x="0" y="0"/>
            <a:chExt cx="1048842" cy="812800"/>
          </a:xfrm>
        </p:grpSpPr>
        <p:sp>
          <p:nvSpPr>
            <p:cNvPr id="13" name="Freeform 13"/>
            <p:cNvSpPr/>
            <p:nvPr/>
          </p:nvSpPr>
          <p:spPr>
            <a:xfrm>
              <a:off x="0" y="0"/>
              <a:ext cx="1048842" cy="812800"/>
            </a:xfrm>
            <a:custGeom>
              <a:avLst/>
              <a:gdLst/>
              <a:ahLst/>
              <a:cxnLst/>
              <a:rect l="l" t="t" r="r" b="b"/>
              <a:pathLst>
                <a:path w="1048842" h="812800">
                  <a:moveTo>
                    <a:pt x="524421" y="0"/>
                  </a:moveTo>
                  <a:cubicBezTo>
                    <a:pt x="234791" y="0"/>
                    <a:pt x="0" y="181951"/>
                    <a:pt x="0" y="406400"/>
                  </a:cubicBezTo>
                  <a:cubicBezTo>
                    <a:pt x="0" y="630849"/>
                    <a:pt x="234791" y="812800"/>
                    <a:pt x="524421" y="812800"/>
                  </a:cubicBezTo>
                  <a:cubicBezTo>
                    <a:pt x="814051" y="812800"/>
                    <a:pt x="1048842" y="630849"/>
                    <a:pt x="1048842" y="406400"/>
                  </a:cubicBezTo>
                  <a:cubicBezTo>
                    <a:pt x="1048842" y="181951"/>
                    <a:pt x="814051" y="0"/>
                    <a:pt x="524421" y="0"/>
                  </a:cubicBezTo>
                  <a:close/>
                </a:path>
              </a:pathLst>
            </a:custGeom>
            <a:solidFill>
              <a:srgbClr val="A4B9FB"/>
            </a:solidFill>
          </p:spPr>
        </p:sp>
        <p:sp>
          <p:nvSpPr>
            <p:cNvPr id="14" name="TextBox 14"/>
            <p:cNvSpPr txBox="1"/>
            <p:nvPr/>
          </p:nvSpPr>
          <p:spPr>
            <a:xfrm>
              <a:off x="98329" y="28575"/>
              <a:ext cx="852184" cy="708025"/>
            </a:xfrm>
            <a:prstGeom prst="rect">
              <a:avLst/>
            </a:prstGeom>
          </p:spPr>
          <p:txBody>
            <a:bodyPr lIns="31363" tIns="31363" rIns="31363" bIns="31363" rtlCol="0" anchor="ctr"/>
            <a:lstStyle/>
            <a:p>
              <a:pPr algn="ctr">
                <a:lnSpc>
                  <a:spcPts val="2871"/>
                </a:lnSpc>
              </a:pPr>
              <a:endParaRPr/>
            </a:p>
          </p:txBody>
        </p:sp>
      </p:grpSp>
      <p:grpSp>
        <p:nvGrpSpPr>
          <p:cNvPr id="15" name="Group 15"/>
          <p:cNvGrpSpPr/>
          <p:nvPr/>
        </p:nvGrpSpPr>
        <p:grpSpPr>
          <a:xfrm>
            <a:off x="1627907" y="6971747"/>
            <a:ext cx="976910" cy="757056"/>
            <a:chOff x="0" y="0"/>
            <a:chExt cx="1048842" cy="812800"/>
          </a:xfrm>
        </p:grpSpPr>
        <p:sp>
          <p:nvSpPr>
            <p:cNvPr id="16" name="Freeform 16"/>
            <p:cNvSpPr/>
            <p:nvPr/>
          </p:nvSpPr>
          <p:spPr>
            <a:xfrm>
              <a:off x="0" y="0"/>
              <a:ext cx="1048842" cy="812800"/>
            </a:xfrm>
            <a:custGeom>
              <a:avLst/>
              <a:gdLst/>
              <a:ahLst/>
              <a:cxnLst/>
              <a:rect l="l" t="t" r="r" b="b"/>
              <a:pathLst>
                <a:path w="1048842" h="812800">
                  <a:moveTo>
                    <a:pt x="524421" y="0"/>
                  </a:moveTo>
                  <a:cubicBezTo>
                    <a:pt x="234791" y="0"/>
                    <a:pt x="0" y="181951"/>
                    <a:pt x="0" y="406400"/>
                  </a:cubicBezTo>
                  <a:cubicBezTo>
                    <a:pt x="0" y="630849"/>
                    <a:pt x="234791" y="812800"/>
                    <a:pt x="524421" y="812800"/>
                  </a:cubicBezTo>
                  <a:cubicBezTo>
                    <a:pt x="814051" y="812800"/>
                    <a:pt x="1048842" y="630849"/>
                    <a:pt x="1048842" y="406400"/>
                  </a:cubicBezTo>
                  <a:cubicBezTo>
                    <a:pt x="1048842" y="181951"/>
                    <a:pt x="814051" y="0"/>
                    <a:pt x="524421" y="0"/>
                  </a:cubicBezTo>
                  <a:close/>
                </a:path>
              </a:pathLst>
            </a:custGeom>
            <a:solidFill>
              <a:srgbClr val="A4B9FB"/>
            </a:solidFill>
          </p:spPr>
        </p:sp>
        <p:sp>
          <p:nvSpPr>
            <p:cNvPr id="17" name="TextBox 17"/>
            <p:cNvSpPr txBox="1"/>
            <p:nvPr/>
          </p:nvSpPr>
          <p:spPr>
            <a:xfrm>
              <a:off x="98329" y="28575"/>
              <a:ext cx="852184" cy="708025"/>
            </a:xfrm>
            <a:prstGeom prst="rect">
              <a:avLst/>
            </a:prstGeom>
          </p:spPr>
          <p:txBody>
            <a:bodyPr lIns="31363" tIns="31363" rIns="31363" bIns="31363" rtlCol="0" anchor="ctr"/>
            <a:lstStyle/>
            <a:p>
              <a:pPr algn="ctr">
                <a:lnSpc>
                  <a:spcPts val="2871"/>
                </a:lnSpc>
              </a:pPr>
              <a:endParaRPr/>
            </a:p>
          </p:txBody>
        </p:sp>
      </p:grpSp>
      <p:sp>
        <p:nvSpPr>
          <p:cNvPr id="18" name="TextBox 18"/>
          <p:cNvSpPr txBox="1"/>
          <p:nvPr/>
        </p:nvSpPr>
        <p:spPr>
          <a:xfrm>
            <a:off x="16762948" y="9588392"/>
            <a:ext cx="496352" cy="585469"/>
          </a:xfrm>
          <a:prstGeom prst="rect">
            <a:avLst/>
          </a:prstGeom>
        </p:spPr>
        <p:txBody>
          <a:bodyPr lIns="0" tIns="0" rIns="0" bIns="0" rtlCol="0" anchor="t">
            <a:spAutoFit/>
          </a:bodyPr>
          <a:lstStyle/>
          <a:p>
            <a:pPr algn="r">
              <a:lnSpc>
                <a:spcPts val="2380"/>
              </a:lnSpc>
            </a:pPr>
            <a:r>
              <a:rPr lang="en-US" sz="1700">
                <a:solidFill>
                  <a:srgbClr val="FFFFFF"/>
                </a:solidFill>
                <a:latin typeface="Aileron"/>
                <a:ea typeface="Aileron"/>
                <a:cs typeface="Aileron"/>
                <a:sym typeface="Aileron"/>
              </a:rPr>
              <a:t>11</a:t>
            </a:r>
          </a:p>
          <a:p>
            <a:pPr algn="r">
              <a:lnSpc>
                <a:spcPts val="2380"/>
              </a:lnSpc>
            </a:pPr>
            <a:endParaRPr lang="en-US" sz="1700">
              <a:solidFill>
                <a:srgbClr val="FFFFFF"/>
              </a:solidFill>
              <a:latin typeface="Aileron"/>
              <a:ea typeface="Aileron"/>
              <a:cs typeface="Aileron"/>
              <a:sym typeface="Aileron"/>
            </a:endParaRPr>
          </a:p>
        </p:txBody>
      </p:sp>
      <p:sp>
        <p:nvSpPr>
          <p:cNvPr id="19" name="TextBox 19"/>
          <p:cNvSpPr txBox="1"/>
          <p:nvPr/>
        </p:nvSpPr>
        <p:spPr>
          <a:xfrm>
            <a:off x="3038500" y="3534589"/>
            <a:ext cx="11662546" cy="755523"/>
          </a:xfrm>
          <a:prstGeom prst="rect">
            <a:avLst/>
          </a:prstGeom>
        </p:spPr>
        <p:txBody>
          <a:bodyPr lIns="0" tIns="0" rIns="0" bIns="0" rtlCol="0" anchor="t">
            <a:spAutoFit/>
          </a:bodyPr>
          <a:lstStyle/>
          <a:p>
            <a:pPr algn="l">
              <a:lnSpc>
                <a:spcPts val="3036"/>
              </a:lnSpc>
            </a:pPr>
            <a:r>
              <a:rPr lang="en-US" sz="2300">
                <a:solidFill>
                  <a:srgbClr val="FFFFFF"/>
                </a:solidFill>
                <a:latin typeface="Aileron"/>
                <a:ea typeface="Aileron"/>
                <a:cs typeface="Aileron"/>
                <a:sym typeface="Aileron"/>
              </a:rPr>
              <a:t>S</a:t>
            </a:r>
            <a:r>
              <a:rPr lang="en-US" sz="2300" b="1">
                <a:solidFill>
                  <a:srgbClr val="FFFFFF"/>
                </a:solidFill>
                <a:latin typeface="Aileron Bold"/>
                <a:ea typeface="Aileron Bold"/>
                <a:cs typeface="Aileron Bold"/>
                <a:sym typeface="Aileron Bold"/>
              </a:rPr>
              <a:t>tocker les données des produits et des ventes</a:t>
            </a:r>
            <a:r>
              <a:rPr lang="en-US" sz="2300">
                <a:solidFill>
                  <a:srgbClr val="FFFFFF"/>
                </a:solidFill>
                <a:latin typeface="Aileron"/>
                <a:ea typeface="Aileron"/>
                <a:cs typeface="Aileron"/>
                <a:sym typeface="Aileron"/>
              </a:rPr>
              <a:t> : Gestion des informations telles que les détails des produits et les enregistrements de ventes </a:t>
            </a:r>
          </a:p>
        </p:txBody>
      </p:sp>
      <p:sp>
        <p:nvSpPr>
          <p:cNvPr id="20" name="TextBox 20"/>
          <p:cNvSpPr txBox="1"/>
          <p:nvPr/>
        </p:nvSpPr>
        <p:spPr>
          <a:xfrm>
            <a:off x="1892894" y="3680172"/>
            <a:ext cx="446937" cy="341024"/>
          </a:xfrm>
          <a:prstGeom prst="rect">
            <a:avLst/>
          </a:prstGeom>
        </p:spPr>
        <p:txBody>
          <a:bodyPr lIns="0" tIns="0" rIns="0" bIns="0" rtlCol="0" anchor="t">
            <a:spAutoFit/>
          </a:bodyPr>
          <a:lstStyle/>
          <a:p>
            <a:pPr algn="ctr">
              <a:lnSpc>
                <a:spcPts val="2728"/>
              </a:lnSpc>
            </a:pPr>
            <a:r>
              <a:rPr lang="en-US" sz="1948" b="1">
                <a:solidFill>
                  <a:srgbClr val="2667FF"/>
                </a:solidFill>
                <a:latin typeface="Aileron Bold"/>
                <a:ea typeface="Aileron Bold"/>
                <a:cs typeface="Aileron Bold"/>
                <a:sym typeface="Aileron Bold"/>
              </a:rPr>
              <a:t>01</a:t>
            </a:r>
          </a:p>
        </p:txBody>
      </p:sp>
      <p:sp>
        <p:nvSpPr>
          <p:cNvPr id="21" name="TextBox 21"/>
          <p:cNvSpPr txBox="1"/>
          <p:nvPr/>
        </p:nvSpPr>
        <p:spPr>
          <a:xfrm>
            <a:off x="3038500" y="4633012"/>
            <a:ext cx="11662546" cy="755523"/>
          </a:xfrm>
          <a:prstGeom prst="rect">
            <a:avLst/>
          </a:prstGeom>
        </p:spPr>
        <p:txBody>
          <a:bodyPr lIns="0" tIns="0" rIns="0" bIns="0" rtlCol="0" anchor="t">
            <a:spAutoFit/>
          </a:bodyPr>
          <a:lstStyle/>
          <a:p>
            <a:pPr algn="just">
              <a:lnSpc>
                <a:spcPts val="3036"/>
              </a:lnSpc>
            </a:pPr>
            <a:r>
              <a:rPr lang="en-US" sz="2300" b="1">
                <a:solidFill>
                  <a:srgbClr val="FFFFFF"/>
                </a:solidFill>
                <a:latin typeface="Aileron Bold"/>
                <a:ea typeface="Aileron Bold"/>
                <a:cs typeface="Aileron Bold"/>
                <a:sym typeface="Aileron Bold"/>
              </a:rPr>
              <a:t>Effectuer des requêtes dynamiques</a:t>
            </a:r>
            <a:r>
              <a:rPr lang="en-US" sz="2300">
                <a:solidFill>
                  <a:srgbClr val="FFFFFF"/>
                </a:solidFill>
                <a:latin typeface="Aileron"/>
                <a:ea typeface="Aileron"/>
                <a:cs typeface="Aileron"/>
                <a:sym typeface="Aileron"/>
              </a:rPr>
              <a:t> : Récupérer ou mettre à jour des données en fonction des interactions utilisateur</a:t>
            </a:r>
          </a:p>
        </p:txBody>
      </p:sp>
      <p:sp>
        <p:nvSpPr>
          <p:cNvPr id="22" name="TextBox 22"/>
          <p:cNvSpPr txBox="1"/>
          <p:nvPr/>
        </p:nvSpPr>
        <p:spPr>
          <a:xfrm>
            <a:off x="1892894" y="4853005"/>
            <a:ext cx="446937" cy="341024"/>
          </a:xfrm>
          <a:prstGeom prst="rect">
            <a:avLst/>
          </a:prstGeom>
        </p:spPr>
        <p:txBody>
          <a:bodyPr lIns="0" tIns="0" rIns="0" bIns="0" rtlCol="0" anchor="t">
            <a:spAutoFit/>
          </a:bodyPr>
          <a:lstStyle/>
          <a:p>
            <a:pPr algn="ctr">
              <a:lnSpc>
                <a:spcPts val="2728"/>
              </a:lnSpc>
            </a:pPr>
            <a:r>
              <a:rPr lang="en-US" sz="1948" b="1">
                <a:solidFill>
                  <a:srgbClr val="2667FF"/>
                </a:solidFill>
                <a:latin typeface="Aileron Bold"/>
                <a:ea typeface="Aileron Bold"/>
                <a:cs typeface="Aileron Bold"/>
                <a:sym typeface="Aileron Bold"/>
              </a:rPr>
              <a:t>02</a:t>
            </a:r>
          </a:p>
        </p:txBody>
      </p:sp>
      <p:sp>
        <p:nvSpPr>
          <p:cNvPr id="23" name="TextBox 23"/>
          <p:cNvSpPr txBox="1"/>
          <p:nvPr/>
        </p:nvSpPr>
        <p:spPr>
          <a:xfrm>
            <a:off x="570227" y="630358"/>
            <a:ext cx="16064441" cy="621778"/>
          </a:xfrm>
          <a:prstGeom prst="rect">
            <a:avLst/>
          </a:prstGeom>
        </p:spPr>
        <p:txBody>
          <a:bodyPr lIns="0" tIns="0" rIns="0" bIns="0" rtlCol="0" anchor="t">
            <a:spAutoFit/>
          </a:bodyPr>
          <a:lstStyle/>
          <a:p>
            <a:pPr algn="l">
              <a:lnSpc>
                <a:spcPts val="4604"/>
              </a:lnSpc>
            </a:pPr>
            <a:r>
              <a:rPr lang="en-US" sz="4604" spc="280">
                <a:solidFill>
                  <a:srgbClr val="FFFFFF"/>
                </a:solidFill>
                <a:latin typeface="Gagalin"/>
                <a:ea typeface="Gagalin"/>
                <a:cs typeface="Gagalin"/>
                <a:sym typeface="Gagalin"/>
              </a:rPr>
              <a:t>UTILISATION DE LA BASE DE DONNÉES DANS NOTRE PROJET</a:t>
            </a:r>
          </a:p>
        </p:txBody>
      </p:sp>
      <p:sp>
        <p:nvSpPr>
          <p:cNvPr id="24" name="TextBox 24"/>
          <p:cNvSpPr txBox="1"/>
          <p:nvPr/>
        </p:nvSpPr>
        <p:spPr>
          <a:xfrm>
            <a:off x="3038500" y="5731434"/>
            <a:ext cx="11662546" cy="755523"/>
          </a:xfrm>
          <a:prstGeom prst="rect">
            <a:avLst/>
          </a:prstGeom>
        </p:spPr>
        <p:txBody>
          <a:bodyPr lIns="0" tIns="0" rIns="0" bIns="0" rtlCol="0" anchor="t">
            <a:spAutoFit/>
          </a:bodyPr>
          <a:lstStyle/>
          <a:p>
            <a:pPr algn="l">
              <a:lnSpc>
                <a:spcPts val="3036"/>
              </a:lnSpc>
            </a:pPr>
            <a:r>
              <a:rPr lang="en-US" sz="2300" b="1">
                <a:solidFill>
                  <a:srgbClr val="FFFFFF"/>
                </a:solidFill>
                <a:latin typeface="Aileron Bold"/>
                <a:ea typeface="Aileron Bold"/>
                <a:cs typeface="Aileron Bold"/>
                <a:sym typeface="Aileron Bold"/>
              </a:rPr>
              <a:t>Assurer la persistance des données</a:t>
            </a:r>
            <a:r>
              <a:rPr lang="en-US" sz="2300">
                <a:solidFill>
                  <a:srgbClr val="FFFFFF"/>
                </a:solidFill>
                <a:latin typeface="Aileron"/>
                <a:ea typeface="Aileron"/>
                <a:cs typeface="Aileron"/>
                <a:sym typeface="Aileron"/>
              </a:rPr>
              <a:t> : Garantir que les informations restent accessibles même après la fermeture de l'application.</a:t>
            </a:r>
          </a:p>
        </p:txBody>
      </p:sp>
      <p:sp>
        <p:nvSpPr>
          <p:cNvPr id="25" name="TextBox 25"/>
          <p:cNvSpPr txBox="1"/>
          <p:nvPr/>
        </p:nvSpPr>
        <p:spPr>
          <a:xfrm>
            <a:off x="1955918" y="6011692"/>
            <a:ext cx="304800" cy="341024"/>
          </a:xfrm>
          <a:prstGeom prst="rect">
            <a:avLst/>
          </a:prstGeom>
        </p:spPr>
        <p:txBody>
          <a:bodyPr lIns="0" tIns="0" rIns="0" bIns="0" rtlCol="0" anchor="t">
            <a:spAutoFit/>
          </a:bodyPr>
          <a:lstStyle/>
          <a:p>
            <a:pPr algn="ctr">
              <a:lnSpc>
                <a:spcPts val="2728"/>
              </a:lnSpc>
            </a:pPr>
            <a:r>
              <a:rPr lang="en-US" sz="1948" b="1">
                <a:solidFill>
                  <a:srgbClr val="2667FF"/>
                </a:solidFill>
                <a:latin typeface="Aileron Bold"/>
                <a:ea typeface="Aileron Bold"/>
                <a:cs typeface="Aileron Bold"/>
                <a:sym typeface="Aileron Bold"/>
              </a:rPr>
              <a:t>03</a:t>
            </a:r>
          </a:p>
        </p:txBody>
      </p:sp>
      <p:sp>
        <p:nvSpPr>
          <p:cNvPr id="26" name="TextBox 26"/>
          <p:cNvSpPr txBox="1"/>
          <p:nvPr/>
        </p:nvSpPr>
        <p:spPr>
          <a:xfrm>
            <a:off x="3038500" y="6943172"/>
            <a:ext cx="11662546" cy="755523"/>
          </a:xfrm>
          <a:prstGeom prst="rect">
            <a:avLst/>
          </a:prstGeom>
        </p:spPr>
        <p:txBody>
          <a:bodyPr lIns="0" tIns="0" rIns="0" bIns="0" rtlCol="0" anchor="t">
            <a:spAutoFit/>
          </a:bodyPr>
          <a:lstStyle/>
          <a:p>
            <a:pPr algn="l">
              <a:lnSpc>
                <a:spcPts val="3036"/>
              </a:lnSpc>
            </a:pPr>
            <a:r>
              <a:rPr lang="en-US" sz="2300" b="1">
                <a:solidFill>
                  <a:srgbClr val="FFFFFF"/>
                </a:solidFill>
                <a:latin typeface="Aileron Bold"/>
                <a:ea typeface="Aileron Bold"/>
                <a:cs typeface="Aileron Bold"/>
                <a:sym typeface="Aileron Bold"/>
              </a:rPr>
              <a:t>Simplifier la gestion des données structurées</a:t>
            </a:r>
            <a:r>
              <a:rPr lang="en-US" sz="2300">
                <a:solidFill>
                  <a:srgbClr val="FFFFFF"/>
                </a:solidFill>
                <a:latin typeface="Aileron"/>
                <a:ea typeface="Aileron"/>
                <a:cs typeface="Aileron"/>
                <a:sym typeface="Aileron"/>
              </a:rPr>
              <a:t> : Utiliser des tables pour organiser les relations entre les différentes entités.</a:t>
            </a:r>
          </a:p>
        </p:txBody>
      </p:sp>
      <p:sp>
        <p:nvSpPr>
          <p:cNvPr id="27" name="TextBox 27"/>
          <p:cNvSpPr txBox="1"/>
          <p:nvPr/>
        </p:nvSpPr>
        <p:spPr>
          <a:xfrm>
            <a:off x="1884850" y="7170285"/>
            <a:ext cx="446937" cy="341024"/>
          </a:xfrm>
          <a:prstGeom prst="rect">
            <a:avLst/>
          </a:prstGeom>
        </p:spPr>
        <p:txBody>
          <a:bodyPr lIns="0" tIns="0" rIns="0" bIns="0" rtlCol="0" anchor="t">
            <a:spAutoFit/>
          </a:bodyPr>
          <a:lstStyle/>
          <a:p>
            <a:pPr algn="ctr">
              <a:lnSpc>
                <a:spcPts val="2728"/>
              </a:lnSpc>
            </a:pPr>
            <a:r>
              <a:rPr lang="en-US" sz="1948" b="1">
                <a:solidFill>
                  <a:srgbClr val="2667FF"/>
                </a:solidFill>
                <a:latin typeface="Aileron Bold"/>
                <a:ea typeface="Aileron Bold"/>
                <a:cs typeface="Aileron Bold"/>
                <a:sym typeface="Aileron Bold"/>
              </a:rPr>
              <a:t>04</a:t>
            </a:r>
          </a:p>
        </p:txBody>
      </p:sp>
      <p:sp>
        <p:nvSpPr>
          <p:cNvPr id="28" name="TextBox 28"/>
          <p:cNvSpPr txBox="1"/>
          <p:nvPr/>
        </p:nvSpPr>
        <p:spPr>
          <a:xfrm>
            <a:off x="3038500" y="8162920"/>
            <a:ext cx="11662546" cy="755523"/>
          </a:xfrm>
          <a:prstGeom prst="rect">
            <a:avLst/>
          </a:prstGeom>
        </p:spPr>
        <p:txBody>
          <a:bodyPr lIns="0" tIns="0" rIns="0" bIns="0" rtlCol="0" anchor="t">
            <a:spAutoFit/>
          </a:bodyPr>
          <a:lstStyle/>
          <a:p>
            <a:pPr algn="l">
              <a:lnSpc>
                <a:spcPts val="3036"/>
              </a:lnSpc>
            </a:pPr>
            <a:r>
              <a:rPr lang="en-US" sz="2300" b="1">
                <a:solidFill>
                  <a:srgbClr val="FFFFFF"/>
                </a:solidFill>
                <a:latin typeface="Aileron Bold"/>
                <a:ea typeface="Aileron Bold"/>
                <a:cs typeface="Aileron Bold"/>
                <a:sym typeface="Aileron Bold"/>
              </a:rPr>
              <a:t>Faciliter l'intégration </a:t>
            </a:r>
            <a:r>
              <a:rPr lang="en-US" sz="2300">
                <a:solidFill>
                  <a:srgbClr val="FFFFFF"/>
                </a:solidFill>
                <a:latin typeface="Aileron"/>
                <a:ea typeface="Aileron"/>
                <a:cs typeface="Aileron"/>
                <a:sym typeface="Aileron"/>
              </a:rPr>
              <a:t>: SQLite s’intègre directement avec Python, rendant les opérations sur la base de données rapides et efficaces.</a:t>
            </a:r>
          </a:p>
        </p:txBody>
      </p:sp>
      <p:sp>
        <p:nvSpPr>
          <p:cNvPr id="29" name="TextBox 29"/>
          <p:cNvSpPr txBox="1"/>
          <p:nvPr/>
        </p:nvSpPr>
        <p:spPr>
          <a:xfrm>
            <a:off x="1966181" y="8309828"/>
            <a:ext cx="446937" cy="341024"/>
          </a:xfrm>
          <a:prstGeom prst="rect">
            <a:avLst/>
          </a:prstGeom>
        </p:spPr>
        <p:txBody>
          <a:bodyPr lIns="0" tIns="0" rIns="0" bIns="0" rtlCol="0" anchor="t">
            <a:spAutoFit/>
          </a:bodyPr>
          <a:lstStyle/>
          <a:p>
            <a:pPr algn="ctr">
              <a:lnSpc>
                <a:spcPts val="2728"/>
              </a:lnSpc>
            </a:pPr>
            <a:r>
              <a:rPr lang="en-US" sz="1948" b="1">
                <a:solidFill>
                  <a:srgbClr val="2667FF"/>
                </a:solidFill>
                <a:latin typeface="Aileron Bold"/>
                <a:ea typeface="Aileron Bold"/>
                <a:cs typeface="Aileron Bold"/>
                <a:sym typeface="Aileron Bold"/>
              </a:rPr>
              <a:t>05</a:t>
            </a:r>
          </a:p>
        </p:txBody>
      </p:sp>
      <p:grpSp>
        <p:nvGrpSpPr>
          <p:cNvPr id="30" name="Group 30"/>
          <p:cNvGrpSpPr/>
          <p:nvPr/>
        </p:nvGrpSpPr>
        <p:grpSpPr>
          <a:xfrm>
            <a:off x="1627907" y="8191495"/>
            <a:ext cx="976910" cy="757056"/>
            <a:chOff x="0" y="0"/>
            <a:chExt cx="1048842" cy="812800"/>
          </a:xfrm>
        </p:grpSpPr>
        <p:sp>
          <p:nvSpPr>
            <p:cNvPr id="31" name="Freeform 31"/>
            <p:cNvSpPr/>
            <p:nvPr/>
          </p:nvSpPr>
          <p:spPr>
            <a:xfrm>
              <a:off x="0" y="0"/>
              <a:ext cx="1048842" cy="812800"/>
            </a:xfrm>
            <a:custGeom>
              <a:avLst/>
              <a:gdLst/>
              <a:ahLst/>
              <a:cxnLst/>
              <a:rect l="l" t="t" r="r" b="b"/>
              <a:pathLst>
                <a:path w="1048842" h="812800">
                  <a:moveTo>
                    <a:pt x="524421" y="0"/>
                  </a:moveTo>
                  <a:cubicBezTo>
                    <a:pt x="234791" y="0"/>
                    <a:pt x="0" y="181951"/>
                    <a:pt x="0" y="406400"/>
                  </a:cubicBezTo>
                  <a:cubicBezTo>
                    <a:pt x="0" y="630849"/>
                    <a:pt x="234791" y="812800"/>
                    <a:pt x="524421" y="812800"/>
                  </a:cubicBezTo>
                  <a:cubicBezTo>
                    <a:pt x="814051" y="812800"/>
                    <a:pt x="1048842" y="630849"/>
                    <a:pt x="1048842" y="406400"/>
                  </a:cubicBezTo>
                  <a:cubicBezTo>
                    <a:pt x="1048842" y="181951"/>
                    <a:pt x="814051" y="0"/>
                    <a:pt x="524421" y="0"/>
                  </a:cubicBezTo>
                  <a:close/>
                </a:path>
              </a:pathLst>
            </a:custGeom>
            <a:solidFill>
              <a:srgbClr val="A4B9FB"/>
            </a:solidFill>
          </p:spPr>
        </p:sp>
        <p:sp>
          <p:nvSpPr>
            <p:cNvPr id="32" name="TextBox 32"/>
            <p:cNvSpPr txBox="1"/>
            <p:nvPr/>
          </p:nvSpPr>
          <p:spPr>
            <a:xfrm>
              <a:off x="98329" y="28575"/>
              <a:ext cx="852184" cy="708025"/>
            </a:xfrm>
            <a:prstGeom prst="rect">
              <a:avLst/>
            </a:prstGeom>
          </p:spPr>
          <p:txBody>
            <a:bodyPr lIns="31363" tIns="31363" rIns="31363" bIns="31363" rtlCol="0" anchor="ctr"/>
            <a:lstStyle/>
            <a:p>
              <a:pPr algn="ctr">
                <a:lnSpc>
                  <a:spcPts val="2871"/>
                </a:lnSpc>
              </a:pPr>
              <a:endParaRPr/>
            </a:p>
          </p:txBody>
        </p:sp>
      </p:grpSp>
      <p:sp>
        <p:nvSpPr>
          <p:cNvPr id="33" name="TextBox 33"/>
          <p:cNvSpPr txBox="1"/>
          <p:nvPr/>
        </p:nvSpPr>
        <p:spPr>
          <a:xfrm>
            <a:off x="1813781" y="8321649"/>
            <a:ext cx="605162" cy="439598"/>
          </a:xfrm>
          <a:prstGeom prst="rect">
            <a:avLst/>
          </a:prstGeom>
        </p:spPr>
        <p:txBody>
          <a:bodyPr lIns="0" tIns="0" rIns="0" bIns="0" rtlCol="0" anchor="t">
            <a:spAutoFit/>
          </a:bodyPr>
          <a:lstStyle/>
          <a:p>
            <a:pPr algn="ctr">
              <a:lnSpc>
                <a:spcPts val="3595"/>
              </a:lnSpc>
            </a:pPr>
            <a:r>
              <a:rPr lang="en-US" sz="2567" b="1">
                <a:solidFill>
                  <a:srgbClr val="2667FF"/>
                </a:solidFill>
                <a:latin typeface="Aileron Bold"/>
                <a:ea typeface="Aileron Bold"/>
                <a:cs typeface="Aileron Bold"/>
                <a:sym typeface="Aileron Bold"/>
              </a:rPr>
              <a:t>05</a:t>
            </a:r>
          </a:p>
        </p:txBody>
      </p:sp>
      <p:sp>
        <p:nvSpPr>
          <p:cNvPr id="34" name="TextBox 34"/>
          <p:cNvSpPr txBox="1"/>
          <p:nvPr/>
        </p:nvSpPr>
        <p:spPr>
          <a:xfrm>
            <a:off x="570227" y="1857291"/>
            <a:ext cx="15389258" cy="727709"/>
          </a:xfrm>
          <a:prstGeom prst="rect">
            <a:avLst/>
          </a:prstGeom>
        </p:spPr>
        <p:txBody>
          <a:bodyPr lIns="0" tIns="0" rIns="0" bIns="0" rtlCol="0" anchor="t">
            <a:spAutoFit/>
          </a:bodyPr>
          <a:lstStyle/>
          <a:p>
            <a:pPr algn="ctr">
              <a:lnSpc>
                <a:spcPts val="2940"/>
              </a:lnSpc>
            </a:pPr>
            <a:r>
              <a:rPr lang="en-US" sz="2100">
                <a:solidFill>
                  <a:srgbClr val="FFFFFF"/>
                </a:solidFill>
                <a:latin typeface="Open Sans 1"/>
                <a:ea typeface="Open Sans 1"/>
                <a:cs typeface="Open Sans 1"/>
                <a:sym typeface="Open Sans 1"/>
              </a:rPr>
              <a:t>Dans ce projet, la base de données est utilisée pour stocker et organiser les informations nécessaires au bon fonctionnement de l'application. Grâce à SQLite, nous pouvons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776</Words>
  <Application>Microsoft Office PowerPoint</Application>
  <PresentationFormat>Personnalisé</PresentationFormat>
  <Paragraphs>104</Paragraphs>
  <Slides>42</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42</vt:i4>
      </vt:variant>
    </vt:vector>
  </HeadingPairs>
  <TitlesOfParts>
    <vt:vector size="54" baseType="lpstr">
      <vt:lpstr>Gagalin</vt:lpstr>
      <vt:lpstr>Aileron</vt:lpstr>
      <vt:lpstr>Calibri</vt:lpstr>
      <vt:lpstr>League Spartan</vt:lpstr>
      <vt:lpstr>Open Sans 1</vt:lpstr>
      <vt:lpstr>Arial</vt:lpstr>
      <vt:lpstr>IBM Plex Sans</vt:lpstr>
      <vt:lpstr>Open Sans 1 Bold</vt:lpstr>
      <vt:lpstr>Fraunces</vt:lpstr>
      <vt:lpstr>Aileron Bold</vt:lpstr>
      <vt:lpstr>Anton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outils utilisee</dc:title>
  <cp:lastModifiedBy>HP</cp:lastModifiedBy>
  <cp:revision>2</cp:revision>
  <dcterms:created xsi:type="dcterms:W3CDTF">2006-08-16T00:00:00Z</dcterms:created>
  <dcterms:modified xsi:type="dcterms:W3CDTF">2025-01-10T14:52:53Z</dcterms:modified>
  <dc:identifier>DAGbtJQ5FXY</dc:identifier>
</cp:coreProperties>
</file>